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414" r:id="rId2"/>
    <p:sldId id="374" r:id="rId3"/>
    <p:sldId id="535" r:id="rId4"/>
    <p:sldId id="417" r:id="rId5"/>
    <p:sldId id="528" r:id="rId6"/>
    <p:sldId id="419" r:id="rId7"/>
    <p:sldId id="529" r:id="rId8"/>
    <p:sldId id="415" r:id="rId9"/>
    <p:sldId id="481" r:id="rId10"/>
    <p:sldId id="420" r:id="rId11"/>
    <p:sldId id="472" r:id="rId12"/>
    <p:sldId id="513" r:id="rId13"/>
    <p:sldId id="530" r:id="rId14"/>
    <p:sldId id="474" r:id="rId15"/>
    <p:sldId id="421" r:id="rId16"/>
    <p:sldId id="514" r:id="rId17"/>
    <p:sldId id="429" r:id="rId18"/>
    <p:sldId id="510" r:id="rId19"/>
    <p:sldId id="404" r:id="rId20"/>
    <p:sldId id="406" r:id="rId21"/>
    <p:sldId id="411" r:id="rId22"/>
    <p:sldId id="426" r:id="rId23"/>
    <p:sldId id="532" r:id="rId24"/>
    <p:sldId id="533" r:id="rId25"/>
    <p:sldId id="508" r:id="rId26"/>
    <p:sldId id="490" r:id="rId27"/>
    <p:sldId id="434" r:id="rId28"/>
    <p:sldId id="443" r:id="rId29"/>
    <p:sldId id="534" r:id="rId30"/>
    <p:sldId id="509" r:id="rId31"/>
    <p:sldId id="507" r:id="rId32"/>
    <p:sldId id="511" r:id="rId33"/>
    <p:sldId id="459" r:id="rId34"/>
    <p:sldId id="498" r:id="rId35"/>
    <p:sldId id="504" r:id="rId36"/>
    <p:sldId id="543" r:id="rId37"/>
    <p:sldId id="503" r:id="rId38"/>
    <p:sldId id="460" r:id="rId39"/>
    <p:sldId id="492" r:id="rId40"/>
    <p:sldId id="501" r:id="rId41"/>
    <p:sldId id="482" r:id="rId42"/>
    <p:sldId id="499" r:id="rId43"/>
    <p:sldId id="506" r:id="rId44"/>
    <p:sldId id="489" r:id="rId45"/>
    <p:sldId id="516" r:id="rId46"/>
    <p:sldId id="517" r:id="rId47"/>
    <p:sldId id="518" r:id="rId48"/>
    <p:sldId id="497" r:id="rId49"/>
    <p:sldId id="519" r:id="rId50"/>
    <p:sldId id="520" r:id="rId51"/>
    <p:sldId id="521" r:id="rId52"/>
    <p:sldId id="522" r:id="rId53"/>
    <p:sldId id="480" r:id="rId54"/>
    <p:sldId id="523" r:id="rId55"/>
    <p:sldId id="524" r:id="rId56"/>
    <p:sldId id="525" r:id="rId57"/>
    <p:sldId id="526" r:id="rId58"/>
    <p:sldId id="465" r:id="rId59"/>
    <p:sldId id="541" r:id="rId60"/>
    <p:sldId id="542" r:id="rId61"/>
    <p:sldId id="527" r:id="rId62"/>
    <p:sldId id="536" r:id="rId63"/>
    <p:sldId id="537" r:id="rId64"/>
    <p:sldId id="502" r:id="rId65"/>
    <p:sldId id="467" r:id="rId66"/>
    <p:sldId id="495" r:id="rId67"/>
    <p:sldId id="539" r:id="rId68"/>
    <p:sldId id="544" r:id="rId69"/>
    <p:sldId id="468" r:id="rId70"/>
    <p:sldId id="538" r:id="rId71"/>
    <p:sldId id="545" r:id="rId72"/>
    <p:sldId id="540" r:id="rId73"/>
    <p:sldId id="494" r:id="rId74"/>
    <p:sldId id="546" r:id="rId75"/>
    <p:sldId id="491" r:id="rId76"/>
    <p:sldId id="531" r:id="rId77"/>
  </p:sldIdLst>
  <p:sldSz cx="9144000" cy="6858000" type="screen4x3"/>
  <p:notesSz cx="6743700" cy="98806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2C2D8A"/>
    <a:srgbClr val="FFFF67"/>
    <a:srgbClr val="CC0000"/>
    <a:srgbClr val="003399"/>
    <a:srgbClr val="006600"/>
    <a:srgbClr val="CCFFCC"/>
    <a:srgbClr val="99FF99"/>
    <a:srgbClr val="33CC33"/>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34"/>
    <p:restoredTop sz="94685"/>
  </p:normalViewPr>
  <p:slideViewPr>
    <p:cSldViewPr snapToGrid="0">
      <p:cViewPr varScale="1">
        <p:scale>
          <a:sx n="198" d="100"/>
          <a:sy n="198" d="100"/>
        </p:scale>
        <p:origin x="25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1026"/>
          <p:cNvSpPr>
            <a:spLocks noGrp="1" noChangeArrowheads="1"/>
          </p:cNvSpPr>
          <p:nvPr>
            <p:ph type="hdr" sz="quarter"/>
          </p:nvPr>
        </p:nvSpPr>
        <p:spPr bwMode="auto">
          <a:xfrm>
            <a:off x="0"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ea typeface="+mn-ea"/>
                <a:cs typeface="+mn-cs"/>
              </a:defRPr>
            </a:lvl1pPr>
          </a:lstStyle>
          <a:p>
            <a:pPr>
              <a:defRPr/>
            </a:pPr>
            <a:endParaRPr lang="ru-RU"/>
          </a:p>
        </p:txBody>
      </p:sp>
      <p:sp>
        <p:nvSpPr>
          <p:cNvPr id="80899" name="Rectangle 1027"/>
          <p:cNvSpPr>
            <a:spLocks noGrp="1" noChangeArrowheads="1"/>
          </p:cNvSpPr>
          <p:nvPr>
            <p:ph type="dt" idx="1"/>
          </p:nvPr>
        </p:nvSpPr>
        <p:spPr bwMode="auto">
          <a:xfrm>
            <a:off x="3819525"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ea typeface="+mn-ea"/>
                <a:cs typeface="+mn-cs"/>
              </a:defRPr>
            </a:lvl1pPr>
          </a:lstStyle>
          <a:p>
            <a:pPr>
              <a:defRPr/>
            </a:pPr>
            <a:endParaRPr lang="ru-RU"/>
          </a:p>
        </p:txBody>
      </p:sp>
      <p:sp>
        <p:nvSpPr>
          <p:cNvPr id="3076" name="Rectangle 1028"/>
          <p:cNvSpPr>
            <a:spLocks noGrp="1" noRot="1" noChangeAspect="1" noChangeArrowheads="1" noTextEdit="1"/>
          </p:cNvSpPr>
          <p:nvPr>
            <p:ph type="sldImg" idx="2"/>
          </p:nvPr>
        </p:nvSpPr>
        <p:spPr bwMode="auto">
          <a:xfrm>
            <a:off x="901700" y="741363"/>
            <a:ext cx="4940300" cy="3705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1" name="Rectangle 1029"/>
          <p:cNvSpPr>
            <a:spLocks noGrp="1" noChangeArrowheads="1"/>
          </p:cNvSpPr>
          <p:nvPr>
            <p:ph type="body" sz="quarter" idx="3"/>
          </p:nvPr>
        </p:nvSpPr>
        <p:spPr bwMode="auto">
          <a:xfrm>
            <a:off x="674688" y="4694238"/>
            <a:ext cx="5394325" cy="4446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80902" name="Rectangle 1030"/>
          <p:cNvSpPr>
            <a:spLocks noGrp="1" noChangeArrowheads="1"/>
          </p:cNvSpPr>
          <p:nvPr>
            <p:ph type="ftr" sz="quarter" idx="4"/>
          </p:nvPr>
        </p:nvSpPr>
        <p:spPr bwMode="auto">
          <a:xfrm>
            <a:off x="0"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ea typeface="+mn-ea"/>
                <a:cs typeface="+mn-cs"/>
              </a:defRPr>
            </a:lvl1pPr>
          </a:lstStyle>
          <a:p>
            <a:pPr>
              <a:defRPr/>
            </a:pPr>
            <a:endParaRPr lang="ru-RU"/>
          </a:p>
        </p:txBody>
      </p:sp>
      <p:sp>
        <p:nvSpPr>
          <p:cNvPr id="80903" name="Rectangle 1031"/>
          <p:cNvSpPr>
            <a:spLocks noGrp="1" noChangeArrowheads="1"/>
          </p:cNvSpPr>
          <p:nvPr>
            <p:ph type="sldNum" sz="quarter" idx="5"/>
          </p:nvPr>
        </p:nvSpPr>
        <p:spPr bwMode="auto">
          <a:xfrm>
            <a:off x="3819525" y="9385300"/>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FDB6E74-6CA0-4090-8EE0-19C4CB30DB39}" type="slidenum">
              <a:rPr lang="ru-RU" altLang="ru-RU"/>
              <a:pPr>
                <a:defRPr/>
              </a:pPr>
              <a:t>‹#›</a:t>
            </a:fld>
            <a:endParaRPr lang="ru-RU" altLang="ru-RU"/>
          </a:p>
        </p:txBody>
      </p:sp>
    </p:spTree>
    <p:extLst>
      <p:ext uri="{BB962C8B-B14F-4D97-AF65-F5344CB8AC3E}">
        <p14:creationId xmlns:p14="http://schemas.microsoft.com/office/powerpoint/2010/main" val="1123501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a:ln/>
        </p:spPr>
      </p:sp>
      <p:sp>
        <p:nvSpPr>
          <p:cNvPr id="28675"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ru-RU" altLang="ru-RU"/>
          </a:p>
        </p:txBody>
      </p:sp>
    </p:spTree>
    <p:extLst>
      <p:ext uri="{BB962C8B-B14F-4D97-AF65-F5344CB8AC3E}">
        <p14:creationId xmlns:p14="http://schemas.microsoft.com/office/powerpoint/2010/main" val="289029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xfrm>
            <a:off x="900113" y="4692650"/>
            <a:ext cx="4943475" cy="444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ru-RU" altLang="ru-RU"/>
          </a:p>
        </p:txBody>
      </p:sp>
    </p:spTree>
    <p:extLst>
      <p:ext uri="{BB962C8B-B14F-4D97-AF65-F5344CB8AC3E}">
        <p14:creationId xmlns:p14="http://schemas.microsoft.com/office/powerpoint/2010/main" val="35283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xfrm>
            <a:off x="900113" y="4692650"/>
            <a:ext cx="4943475" cy="444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ru-RU" altLang="ru-RU"/>
          </a:p>
        </p:txBody>
      </p:sp>
    </p:spTree>
    <p:extLst>
      <p:ext uri="{BB962C8B-B14F-4D97-AF65-F5344CB8AC3E}">
        <p14:creationId xmlns:p14="http://schemas.microsoft.com/office/powerpoint/2010/main" val="613973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xfrm>
            <a:off x="900113" y="4692650"/>
            <a:ext cx="4943475" cy="444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ru-RU" altLang="ru-RU"/>
          </a:p>
        </p:txBody>
      </p:sp>
    </p:spTree>
    <p:extLst>
      <p:ext uri="{BB962C8B-B14F-4D97-AF65-F5344CB8AC3E}">
        <p14:creationId xmlns:p14="http://schemas.microsoft.com/office/powerpoint/2010/main" val="28913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fld id="{8B360D55-1F73-0A46-99B0-A0315B98AABC}" type="datetime1">
              <a:rPr lang="ru-RU" smtClean="0"/>
              <a:t>04.04.2024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D2C5EE-4FCD-4E7E-AC6D-82325B710106}" type="slidenum">
              <a:rPr lang="en-US" altLang="ru-RU"/>
              <a:pPr>
                <a:defRPr/>
              </a:pPr>
              <a:t>‹#›</a:t>
            </a:fld>
            <a:endParaRPr lang="en-US" altLang="ru-RU"/>
          </a:p>
        </p:txBody>
      </p:sp>
    </p:spTree>
    <p:extLst>
      <p:ext uri="{BB962C8B-B14F-4D97-AF65-F5344CB8AC3E}">
        <p14:creationId xmlns:p14="http://schemas.microsoft.com/office/powerpoint/2010/main" val="1018828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fld id="{7D248DDF-FBD2-6B43-BFB1-873E28A0EAE2}" type="datetime1">
              <a:rPr lang="ru-RU" smtClean="0"/>
              <a:t>04.04.2024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D4BA30-7580-4DF9-9CAE-4190AA324B1C}" type="slidenum">
              <a:rPr lang="en-US" altLang="ru-RU"/>
              <a:pPr>
                <a:defRPr/>
              </a:pPr>
              <a:t>‹#›</a:t>
            </a:fld>
            <a:endParaRPr lang="en-US" altLang="ru-RU"/>
          </a:p>
        </p:txBody>
      </p:sp>
    </p:spTree>
    <p:extLst>
      <p:ext uri="{BB962C8B-B14F-4D97-AF65-F5344CB8AC3E}">
        <p14:creationId xmlns:p14="http://schemas.microsoft.com/office/powerpoint/2010/main" val="186153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609600"/>
            <a:ext cx="1943100" cy="5486400"/>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85800" y="609600"/>
            <a:ext cx="56769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fld id="{4B2BD9D4-8C62-5B4A-8326-E0E33E9F1AF7}" type="datetime1">
              <a:rPr lang="ru-RU" smtClean="0"/>
              <a:t>04.04.2024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E9DE2D0-26FC-4560-A9AD-413A6A033071}" type="slidenum">
              <a:rPr lang="en-US" altLang="ru-RU"/>
              <a:pPr>
                <a:defRPr/>
              </a:pPr>
              <a:t>‹#›</a:t>
            </a:fld>
            <a:endParaRPr lang="en-US" altLang="ru-RU"/>
          </a:p>
        </p:txBody>
      </p:sp>
    </p:spTree>
    <p:extLst>
      <p:ext uri="{BB962C8B-B14F-4D97-AF65-F5344CB8AC3E}">
        <p14:creationId xmlns:p14="http://schemas.microsoft.com/office/powerpoint/2010/main" val="3258942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609600"/>
            <a:ext cx="7772400" cy="1143000"/>
          </a:xfrm>
        </p:spPr>
        <p:txBody>
          <a:bodyPr/>
          <a:lstStyle/>
          <a:p>
            <a:r>
              <a:rPr lang="ru-RU"/>
              <a:t>Образец заголовка</a:t>
            </a:r>
          </a:p>
        </p:txBody>
      </p:sp>
      <p:sp>
        <p:nvSpPr>
          <p:cNvPr id="3" name="Текст 2"/>
          <p:cNvSpPr>
            <a:spLocks noGrp="1"/>
          </p:cNvSpPr>
          <p:nvPr>
            <p:ph type="body" sz="half" idx="1"/>
          </p:nvPr>
        </p:nvSpPr>
        <p:spPr>
          <a:xfrm>
            <a:off x="6858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fld id="{64236A4E-B835-5B45-ADA4-0973EC5C2436}" type="datetime1">
              <a:rPr lang="ru-RU" smtClean="0"/>
              <a:t>04.04.2024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459AE8B-9927-4A69-927A-A4BDF2C48AAF}" type="slidenum">
              <a:rPr lang="en-US" altLang="ru-RU"/>
              <a:pPr>
                <a:defRPr/>
              </a:pPr>
              <a:t>‹#›</a:t>
            </a:fld>
            <a:endParaRPr lang="en-US" altLang="ru-RU"/>
          </a:p>
        </p:txBody>
      </p:sp>
    </p:spTree>
    <p:extLst>
      <p:ext uri="{BB962C8B-B14F-4D97-AF65-F5344CB8AC3E}">
        <p14:creationId xmlns:p14="http://schemas.microsoft.com/office/powerpoint/2010/main" val="93997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85800" y="609600"/>
            <a:ext cx="7772400" cy="1143000"/>
          </a:xfrm>
        </p:spPr>
        <p:txBody>
          <a:bodyPr/>
          <a:lstStyle/>
          <a:p>
            <a:r>
              <a:rPr lang="ru-RU"/>
              <a:t>Образец заголовка</a:t>
            </a:r>
          </a:p>
        </p:txBody>
      </p:sp>
      <p:sp>
        <p:nvSpPr>
          <p:cNvPr id="3" name="Содержимое 2"/>
          <p:cNvSpPr>
            <a:spLocks noGrp="1"/>
          </p:cNvSpPr>
          <p:nvPr>
            <p:ph sz="quarter" idx="1"/>
          </p:nvPr>
        </p:nvSpPr>
        <p:spPr>
          <a:xfrm>
            <a:off x="6858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46482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858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Содержимое 5"/>
          <p:cNvSpPr>
            <a:spLocks noGrp="1"/>
          </p:cNvSpPr>
          <p:nvPr>
            <p:ph sz="quarter" idx="4"/>
          </p:nvPr>
        </p:nvSpPr>
        <p:spPr>
          <a:xfrm>
            <a:off x="46482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fld id="{84183862-1EFE-7A42-BB3F-9F3AB2073D4F}" type="datetime1">
              <a:rPr lang="ru-RU" smtClean="0"/>
              <a:t>04.04.2024</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7462A41-9259-45C6-B07B-43AF43BC5A19}" type="slidenum">
              <a:rPr lang="en-US" altLang="ru-RU"/>
              <a:pPr>
                <a:defRPr/>
              </a:pPr>
              <a:t>‹#›</a:t>
            </a:fld>
            <a:endParaRPr lang="en-US" altLang="ru-RU"/>
          </a:p>
        </p:txBody>
      </p:sp>
    </p:spTree>
    <p:extLst>
      <p:ext uri="{BB962C8B-B14F-4D97-AF65-F5344CB8AC3E}">
        <p14:creationId xmlns:p14="http://schemas.microsoft.com/office/powerpoint/2010/main" val="200085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609600"/>
            <a:ext cx="7772400" cy="1143000"/>
          </a:xfrm>
        </p:spPr>
        <p:txBody>
          <a:bodyPr/>
          <a:lstStyle/>
          <a:p>
            <a:r>
              <a:rPr lang="ru-RU"/>
              <a:t>Образец заголовка</a:t>
            </a:r>
          </a:p>
        </p:txBody>
      </p:sp>
      <p:sp>
        <p:nvSpPr>
          <p:cNvPr id="3" name="Содержимое 2"/>
          <p:cNvSpPr>
            <a:spLocks noGrp="1"/>
          </p:cNvSpPr>
          <p:nvPr>
            <p:ph sz="half" idx="1"/>
          </p:nvPr>
        </p:nvSpPr>
        <p:spPr>
          <a:xfrm>
            <a:off x="6858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46482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46482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fld id="{E2056552-3AA9-1D47-A77A-871A7BC35747}" type="datetime1">
              <a:rPr lang="ru-RU" smtClean="0"/>
              <a:t>04.04.2024</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0542693-CDA2-4830-BB5A-026ABD171178}" type="slidenum">
              <a:rPr lang="en-US" altLang="ru-RU"/>
              <a:pPr>
                <a:defRPr/>
              </a:pPr>
              <a:t>‹#›</a:t>
            </a:fld>
            <a:endParaRPr lang="en-US" altLang="ru-RU"/>
          </a:p>
        </p:txBody>
      </p:sp>
    </p:spTree>
    <p:extLst>
      <p:ext uri="{BB962C8B-B14F-4D97-AF65-F5344CB8AC3E}">
        <p14:creationId xmlns:p14="http://schemas.microsoft.com/office/powerpoint/2010/main" val="2733198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fld id="{F0FE001E-6AE7-804B-B197-2AB9D24A716D}" type="datetime1">
              <a:rPr lang="ru-RU" smtClean="0"/>
              <a:t>04.04.2024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64D6751-8AE4-44B0-AA5F-981861BB2BA7}" type="slidenum">
              <a:rPr lang="en-US" altLang="ru-RU"/>
              <a:pPr>
                <a:defRPr/>
              </a:pPr>
              <a:t>‹#›</a:t>
            </a:fld>
            <a:endParaRPr lang="en-US" altLang="ru-RU"/>
          </a:p>
        </p:txBody>
      </p:sp>
    </p:spTree>
    <p:extLst>
      <p:ext uri="{BB962C8B-B14F-4D97-AF65-F5344CB8AC3E}">
        <p14:creationId xmlns:p14="http://schemas.microsoft.com/office/powerpoint/2010/main" val="254277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fld id="{02BF1B7E-D7C4-4048-9A75-86667AE7019D}" type="datetime1">
              <a:rPr lang="ru-RU" smtClean="0"/>
              <a:t>04.04.2024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1AD9F83-AA73-4264-BE03-D342025729DF}" type="slidenum">
              <a:rPr lang="en-US" altLang="ru-RU"/>
              <a:pPr>
                <a:defRPr/>
              </a:pPr>
              <a:t>‹#›</a:t>
            </a:fld>
            <a:endParaRPr lang="en-US" altLang="ru-RU"/>
          </a:p>
        </p:txBody>
      </p:sp>
    </p:spTree>
    <p:extLst>
      <p:ext uri="{BB962C8B-B14F-4D97-AF65-F5344CB8AC3E}">
        <p14:creationId xmlns:p14="http://schemas.microsoft.com/office/powerpoint/2010/main" val="2297753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fld id="{C2E34FFC-8701-3A49-AE37-141BF33486B9}" type="datetime1">
              <a:rPr lang="ru-RU" smtClean="0"/>
              <a:t>04.04.2024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A291A04-18D2-47EB-9FC8-A2FBDC4BE716}" type="slidenum">
              <a:rPr lang="en-US" altLang="ru-RU"/>
              <a:pPr>
                <a:defRPr/>
              </a:pPr>
              <a:t>‹#›</a:t>
            </a:fld>
            <a:endParaRPr lang="en-US" altLang="ru-RU"/>
          </a:p>
        </p:txBody>
      </p:sp>
    </p:spTree>
    <p:extLst>
      <p:ext uri="{BB962C8B-B14F-4D97-AF65-F5344CB8AC3E}">
        <p14:creationId xmlns:p14="http://schemas.microsoft.com/office/powerpoint/2010/main" val="99515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fld id="{86BA90E4-B7F9-5648-ADAA-DB57113A9BC3}" type="datetime1">
              <a:rPr lang="ru-RU" smtClean="0"/>
              <a:t>04.04.2024</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EB25B94-0C9E-430F-9856-A3C014C27834}" type="slidenum">
              <a:rPr lang="en-US" altLang="ru-RU"/>
              <a:pPr>
                <a:defRPr/>
              </a:pPr>
              <a:t>‹#›</a:t>
            </a:fld>
            <a:endParaRPr lang="en-US" altLang="ru-RU"/>
          </a:p>
        </p:txBody>
      </p:sp>
    </p:spTree>
    <p:extLst>
      <p:ext uri="{BB962C8B-B14F-4D97-AF65-F5344CB8AC3E}">
        <p14:creationId xmlns:p14="http://schemas.microsoft.com/office/powerpoint/2010/main" val="2170367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fld id="{FB5E8ED3-571F-624C-8FC5-429A6B9573EF}" type="datetime1">
              <a:rPr lang="ru-RU" smtClean="0"/>
              <a:t>04.04.2024</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257CB3D-DB27-49B2-BCF1-BC98ABE04941}" type="slidenum">
              <a:rPr lang="en-US" altLang="ru-RU"/>
              <a:pPr>
                <a:defRPr/>
              </a:pPr>
              <a:t>‹#›</a:t>
            </a:fld>
            <a:endParaRPr lang="en-US" altLang="ru-RU"/>
          </a:p>
        </p:txBody>
      </p:sp>
    </p:spTree>
    <p:extLst>
      <p:ext uri="{BB962C8B-B14F-4D97-AF65-F5344CB8AC3E}">
        <p14:creationId xmlns:p14="http://schemas.microsoft.com/office/powerpoint/2010/main" val="4197210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430F1CE-F6EE-0748-8E6C-3BCB9469CEF5}" type="datetime1">
              <a:rPr lang="ru-RU" smtClean="0"/>
              <a:t>04.04.2024</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A9BAA2A-2904-447A-95EE-B3ACD1B61077}" type="slidenum">
              <a:rPr lang="en-US" altLang="ru-RU"/>
              <a:pPr>
                <a:defRPr/>
              </a:pPr>
              <a:t>‹#›</a:t>
            </a:fld>
            <a:endParaRPr lang="en-US" altLang="ru-RU"/>
          </a:p>
        </p:txBody>
      </p:sp>
    </p:spTree>
    <p:extLst>
      <p:ext uri="{BB962C8B-B14F-4D97-AF65-F5344CB8AC3E}">
        <p14:creationId xmlns:p14="http://schemas.microsoft.com/office/powerpoint/2010/main" val="2556649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6D38D460-DC05-C54B-8C66-F26220E16627}" type="datetime1">
              <a:rPr lang="ru-RU" smtClean="0"/>
              <a:t>04.04.2024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5C2EF1D-CC58-4B2B-858E-296E80FD7EB5}" type="slidenum">
              <a:rPr lang="en-US" altLang="ru-RU"/>
              <a:pPr>
                <a:defRPr/>
              </a:pPr>
              <a:t>‹#›</a:t>
            </a:fld>
            <a:endParaRPr lang="en-US" altLang="ru-RU"/>
          </a:p>
        </p:txBody>
      </p:sp>
    </p:spTree>
    <p:extLst>
      <p:ext uri="{BB962C8B-B14F-4D97-AF65-F5344CB8AC3E}">
        <p14:creationId xmlns:p14="http://schemas.microsoft.com/office/powerpoint/2010/main" val="2363695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242F3C33-DCFF-C749-B17D-3E462665F5B3}" type="datetime1">
              <a:rPr lang="ru-RU" smtClean="0"/>
              <a:t>04.04.2024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Dr. Andrey G. Popeko, Hirschegg XXII, </a:t>
            </a:r>
            <a:r>
              <a:rPr lang="ru-RU"/>
              <a:t>January 12 - 18, 2003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2A924C5-0FFF-497E-9414-2BAF0FDB58A0}" type="slidenum">
              <a:rPr lang="en-US" altLang="ru-RU"/>
              <a:pPr>
                <a:defRPr/>
              </a:pPr>
              <a:t>‹#›</a:t>
            </a:fld>
            <a:endParaRPr lang="en-US" altLang="ru-RU"/>
          </a:p>
        </p:txBody>
      </p:sp>
    </p:spTree>
    <p:extLst>
      <p:ext uri="{BB962C8B-B14F-4D97-AF65-F5344CB8AC3E}">
        <p14:creationId xmlns:p14="http://schemas.microsoft.com/office/powerpoint/2010/main" val="178965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1028" name="Rectangle 4"/>
          <p:cNvSpPr>
            <a:spLocks noGrp="1" noChangeArrowheads="1"/>
          </p:cNvSpPr>
          <p:nvPr>
            <p:ph type="dt" sz="half" idx="2"/>
          </p:nvPr>
        </p:nvSpPr>
        <p:spPr bwMode="auto">
          <a:xfrm>
            <a:off x="152400" y="6400800"/>
            <a:ext cx="1295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cs typeface="Arial" pitchFamily="34" charset="0"/>
              </a:defRPr>
            </a:lvl1pPr>
          </a:lstStyle>
          <a:p>
            <a:pPr>
              <a:defRPr/>
            </a:pPr>
            <a:fld id="{0348E64C-BB40-264D-B486-93188A2181F2}" type="datetime1">
              <a:rPr lang="ru-RU" smtClean="0"/>
              <a:t>04.04.2024</a:t>
            </a:fld>
            <a:endParaRPr lang="en-US"/>
          </a:p>
        </p:txBody>
      </p:sp>
      <p:sp>
        <p:nvSpPr>
          <p:cNvPr id="1029" name="Rectangle 5"/>
          <p:cNvSpPr>
            <a:spLocks noGrp="1" noChangeArrowheads="1"/>
          </p:cNvSpPr>
          <p:nvPr>
            <p:ph type="ftr" sz="quarter" idx="3"/>
          </p:nvPr>
        </p:nvSpPr>
        <p:spPr bwMode="auto">
          <a:xfrm>
            <a:off x="228600" y="6400800"/>
            <a:ext cx="495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solidFill>
                  <a:schemeClr val="accent2"/>
                </a:solidFill>
                <a:latin typeface="Times New Roman" pitchFamily="18" charset="0"/>
                <a:ea typeface="+mn-ea"/>
                <a:cs typeface="+mn-cs"/>
              </a:defRPr>
            </a:lvl1pPr>
          </a:lstStyle>
          <a:p>
            <a:pPr>
              <a:defRPr/>
            </a:pPr>
            <a:r>
              <a:rPr lang="en-US"/>
              <a:t>Dr. Andrey G. Popeko, Hirschegg XXII, </a:t>
            </a:r>
            <a:r>
              <a:rPr lang="ru-RU"/>
              <a:t>January 12 - 18, 2003</a:t>
            </a:r>
            <a:endParaRPr lang="en-US"/>
          </a:p>
        </p:txBody>
      </p:sp>
      <p:sp>
        <p:nvSpPr>
          <p:cNvPr id="1030" name="Rectangle 6"/>
          <p:cNvSpPr>
            <a:spLocks noGrp="1" noChangeArrowheads="1"/>
          </p:cNvSpPr>
          <p:nvPr>
            <p:ph type="sldNum" sz="quarter" idx="4"/>
          </p:nvPr>
        </p:nvSpPr>
        <p:spPr bwMode="auto">
          <a:xfrm>
            <a:off x="8305800" y="6400800"/>
            <a:ext cx="609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a:solidFill>
                  <a:srgbClr val="FF0000"/>
                </a:solidFill>
              </a:defRPr>
            </a:lvl1pPr>
          </a:lstStyle>
          <a:p>
            <a:pPr>
              <a:defRPr/>
            </a:pPr>
            <a:fld id="{E93E8368-CB7E-49DF-A0F9-428E579455FE}" type="slidenum">
              <a:rPr lang="en-US" altLang="ru-RU"/>
              <a:pPr>
                <a:defRPr/>
              </a:pPr>
              <a:t>‹#›</a:t>
            </a:fld>
            <a:endParaRPr lang="en-US" altLang="ru-RU"/>
          </a:p>
        </p:txBody>
      </p:sp>
      <p:sp>
        <p:nvSpPr>
          <p:cNvPr id="1031" name="Rectangle 1024"/>
          <p:cNvSpPr>
            <a:spLocks noChangeArrowheads="1"/>
          </p:cNvSpPr>
          <p:nvPr userDrawn="1"/>
        </p:nvSpPr>
        <p:spPr bwMode="auto">
          <a:xfrm>
            <a:off x="0" y="0"/>
            <a:ext cx="152400" cy="152400"/>
          </a:xfrm>
          <a:prstGeom prst="rect">
            <a:avLst/>
          </a:prstGeom>
          <a:gradFill rotWithShape="0">
            <a:gsLst>
              <a:gs pos="0">
                <a:schemeClr val="hlink"/>
              </a:gs>
              <a:gs pos="100000">
                <a:srgbClr val="333399"/>
              </a:gs>
            </a:gsLst>
            <a:path path="rect">
              <a:fillToRect l="100000" t="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defRPr/>
            </a:pPr>
            <a:endParaRPr lang="ru-RU" altLang="ru-RU"/>
          </a:p>
        </p:txBody>
      </p:sp>
      <p:sp>
        <p:nvSpPr>
          <p:cNvPr id="1032" name="Rectangle 1025"/>
          <p:cNvSpPr>
            <a:spLocks noChangeArrowheads="1"/>
          </p:cNvSpPr>
          <p:nvPr userDrawn="1"/>
        </p:nvSpPr>
        <p:spPr bwMode="auto">
          <a:xfrm>
            <a:off x="0" y="6705600"/>
            <a:ext cx="152400" cy="152400"/>
          </a:xfrm>
          <a:prstGeom prst="rect">
            <a:avLst/>
          </a:prstGeom>
          <a:gradFill rotWithShape="0">
            <a:gsLst>
              <a:gs pos="0">
                <a:schemeClr val="hlink"/>
              </a:gs>
              <a:gs pos="100000">
                <a:srgbClr val="333399"/>
              </a:gs>
            </a:gsLst>
            <a:path path="rect">
              <a:fillToRect l="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defRPr/>
            </a:pPr>
            <a:endParaRPr lang="ru-RU" altLang="ru-RU"/>
          </a:p>
        </p:txBody>
      </p:sp>
      <p:sp>
        <p:nvSpPr>
          <p:cNvPr id="1033" name="Rectangle 1026"/>
          <p:cNvSpPr>
            <a:spLocks noChangeArrowheads="1"/>
          </p:cNvSpPr>
          <p:nvPr userDrawn="1"/>
        </p:nvSpPr>
        <p:spPr bwMode="auto">
          <a:xfrm>
            <a:off x="8991600" y="0"/>
            <a:ext cx="152400" cy="152400"/>
          </a:xfrm>
          <a:prstGeom prst="rect">
            <a:avLst/>
          </a:prstGeom>
          <a:gradFill rotWithShape="0">
            <a:gsLst>
              <a:gs pos="0">
                <a:schemeClr val="hlink"/>
              </a:gs>
              <a:gs pos="100000">
                <a:srgbClr val="333399"/>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defRPr/>
            </a:pPr>
            <a:endParaRPr lang="ru-RU" altLang="ru-RU"/>
          </a:p>
        </p:txBody>
      </p:sp>
      <p:sp>
        <p:nvSpPr>
          <p:cNvPr id="1034" name="Rectangle 1027"/>
          <p:cNvSpPr>
            <a:spLocks noChangeArrowheads="1"/>
          </p:cNvSpPr>
          <p:nvPr userDrawn="1"/>
        </p:nvSpPr>
        <p:spPr bwMode="auto">
          <a:xfrm>
            <a:off x="8991600" y="6705600"/>
            <a:ext cx="152400" cy="152400"/>
          </a:xfrm>
          <a:prstGeom prst="rect">
            <a:avLst/>
          </a:prstGeom>
          <a:gradFill rotWithShape="0">
            <a:gsLst>
              <a:gs pos="0">
                <a:schemeClr val="hlink"/>
              </a:gs>
              <a:gs pos="100000">
                <a:srgbClr val="333399"/>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defRPr/>
            </a:pPr>
            <a:endParaRPr lang="ru-RU" altLang="ru-RU"/>
          </a:p>
        </p:txBody>
      </p:sp>
      <p:sp>
        <p:nvSpPr>
          <p:cNvPr id="1035" name="Rectangle 1028"/>
          <p:cNvSpPr>
            <a:spLocks noChangeArrowheads="1"/>
          </p:cNvSpPr>
          <p:nvPr userDrawn="1"/>
        </p:nvSpPr>
        <p:spPr bwMode="auto">
          <a:xfrm>
            <a:off x="152400" y="0"/>
            <a:ext cx="8839200" cy="152400"/>
          </a:xfrm>
          <a:prstGeom prst="rect">
            <a:avLst/>
          </a:prstGeom>
          <a:gradFill rotWithShape="0">
            <a:gsLst>
              <a:gs pos="0">
                <a:srgbClr val="333399"/>
              </a:gs>
              <a:gs pos="100000">
                <a:schemeClr val="hlink"/>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defRPr/>
            </a:pPr>
            <a:endParaRPr lang="ru-RU" altLang="ru-RU"/>
          </a:p>
        </p:txBody>
      </p:sp>
      <p:sp>
        <p:nvSpPr>
          <p:cNvPr id="1036" name="Rectangle 1029"/>
          <p:cNvSpPr>
            <a:spLocks noChangeArrowheads="1"/>
          </p:cNvSpPr>
          <p:nvPr userDrawn="1"/>
        </p:nvSpPr>
        <p:spPr bwMode="auto">
          <a:xfrm>
            <a:off x="152400" y="6705600"/>
            <a:ext cx="8839200" cy="152400"/>
          </a:xfrm>
          <a:prstGeom prst="rect">
            <a:avLst/>
          </a:prstGeom>
          <a:gradFill rotWithShape="0">
            <a:gsLst>
              <a:gs pos="0">
                <a:schemeClr val="hlink"/>
              </a:gs>
              <a:gs pos="100000">
                <a:srgbClr val="3333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defRPr/>
            </a:pPr>
            <a:endParaRPr lang="ru-RU" altLang="ru-RU"/>
          </a:p>
        </p:txBody>
      </p:sp>
      <p:sp>
        <p:nvSpPr>
          <p:cNvPr id="1037" name="Rectangle 1030"/>
          <p:cNvSpPr>
            <a:spLocks noChangeArrowheads="1"/>
          </p:cNvSpPr>
          <p:nvPr userDrawn="1"/>
        </p:nvSpPr>
        <p:spPr bwMode="auto">
          <a:xfrm>
            <a:off x="0" y="152400"/>
            <a:ext cx="152400" cy="6553200"/>
          </a:xfrm>
          <a:prstGeom prst="rect">
            <a:avLst/>
          </a:prstGeom>
          <a:gradFill rotWithShape="0">
            <a:gsLst>
              <a:gs pos="0">
                <a:srgbClr val="333399"/>
              </a:gs>
              <a:gs pos="100000">
                <a:schemeClr va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defRPr/>
            </a:pPr>
            <a:endParaRPr lang="ru-RU" altLang="ru-RU"/>
          </a:p>
        </p:txBody>
      </p:sp>
      <p:sp>
        <p:nvSpPr>
          <p:cNvPr id="1038" name="Rectangle 1031"/>
          <p:cNvSpPr>
            <a:spLocks noChangeArrowheads="1"/>
          </p:cNvSpPr>
          <p:nvPr userDrawn="1"/>
        </p:nvSpPr>
        <p:spPr bwMode="auto">
          <a:xfrm>
            <a:off x="8991600" y="152400"/>
            <a:ext cx="152400" cy="6553200"/>
          </a:xfrm>
          <a:prstGeom prst="rect">
            <a:avLst/>
          </a:prstGeom>
          <a:gradFill rotWithShape="0">
            <a:gsLst>
              <a:gs pos="0">
                <a:schemeClr val="hlink"/>
              </a:gs>
              <a:gs pos="100000">
                <a:srgbClr val="33339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defRPr/>
            </a:pPr>
            <a:endParaRPr lang="ru-RU" altLang="ru-RU"/>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Lst>
  <p:hf hdr="0" ftr="0" dt="0"/>
  <p:txStyles>
    <p:titleStyle>
      <a:lvl1pPr algn="ctr" rtl="0" eaLnBrk="0" fontAlgn="base" hangingPunct="0">
        <a:spcBef>
          <a:spcPct val="0"/>
        </a:spcBef>
        <a:spcAft>
          <a:spcPct val="0"/>
        </a:spcAft>
        <a:defRPr kumimoji="1" sz="4400">
          <a:solidFill>
            <a:schemeClr val="tx2"/>
          </a:solidFill>
          <a:latin typeface="+mj-lt"/>
          <a:ea typeface="Arial" charset="0"/>
          <a:cs typeface="Arial" pitchFamily="34" charset="0"/>
        </a:defRPr>
      </a:lvl1pPr>
      <a:lvl2pPr algn="ctr" rtl="0" eaLnBrk="0" fontAlgn="base" hangingPunct="0">
        <a:spcBef>
          <a:spcPct val="0"/>
        </a:spcBef>
        <a:spcAft>
          <a:spcPct val="0"/>
        </a:spcAft>
        <a:defRPr kumimoji="1" sz="4400">
          <a:solidFill>
            <a:schemeClr val="tx2"/>
          </a:solidFill>
          <a:latin typeface="Times New Roman" pitchFamily="18" charset="0"/>
          <a:ea typeface="Arial" charset="0"/>
          <a:cs typeface="Arial" pitchFamily="34" charset="0"/>
        </a:defRPr>
      </a:lvl2pPr>
      <a:lvl3pPr algn="ctr" rtl="0" eaLnBrk="0" fontAlgn="base" hangingPunct="0">
        <a:spcBef>
          <a:spcPct val="0"/>
        </a:spcBef>
        <a:spcAft>
          <a:spcPct val="0"/>
        </a:spcAft>
        <a:defRPr kumimoji="1" sz="4400">
          <a:solidFill>
            <a:schemeClr val="tx2"/>
          </a:solidFill>
          <a:latin typeface="Times New Roman" pitchFamily="18" charset="0"/>
          <a:ea typeface="Arial" charset="0"/>
          <a:cs typeface="Arial" pitchFamily="34" charset="0"/>
        </a:defRPr>
      </a:lvl3pPr>
      <a:lvl4pPr algn="ctr" rtl="0" eaLnBrk="0" fontAlgn="base" hangingPunct="0">
        <a:spcBef>
          <a:spcPct val="0"/>
        </a:spcBef>
        <a:spcAft>
          <a:spcPct val="0"/>
        </a:spcAft>
        <a:defRPr kumimoji="1" sz="4400">
          <a:solidFill>
            <a:schemeClr val="tx2"/>
          </a:solidFill>
          <a:latin typeface="Times New Roman" pitchFamily="18" charset="0"/>
          <a:ea typeface="Arial" charset="0"/>
          <a:cs typeface="Arial" pitchFamily="34" charset="0"/>
        </a:defRPr>
      </a:lvl4pPr>
      <a:lvl5pPr algn="ctr" rtl="0" eaLnBrk="0" fontAlgn="base" hangingPunct="0">
        <a:spcBef>
          <a:spcPct val="0"/>
        </a:spcBef>
        <a:spcAft>
          <a:spcPct val="0"/>
        </a:spcAft>
        <a:defRPr kumimoji="1" sz="4400">
          <a:solidFill>
            <a:schemeClr val="tx2"/>
          </a:solidFill>
          <a:latin typeface="Times New Roman" pitchFamily="18" charset="0"/>
          <a:ea typeface="Arial" charset="0"/>
          <a:cs typeface="Arial" pitchFamily="34"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Arial" charset="0"/>
          <a:cs typeface="Arial" pitchFamily="34" charset="0"/>
        </a:defRPr>
      </a:lvl1pPr>
      <a:lvl2pPr marL="742950" indent="-285750" algn="l" rtl="0" eaLnBrk="0" fontAlgn="base" hangingPunct="0">
        <a:spcBef>
          <a:spcPct val="20000"/>
        </a:spcBef>
        <a:spcAft>
          <a:spcPct val="0"/>
        </a:spcAft>
        <a:buChar char="–"/>
        <a:defRPr kumimoji="1" sz="2800">
          <a:solidFill>
            <a:schemeClr val="tx1"/>
          </a:solidFill>
          <a:latin typeface="+mn-lt"/>
          <a:ea typeface="Arial" charset="0"/>
          <a:cs typeface="Arial" pitchFamily="34" charset="0"/>
        </a:defRPr>
      </a:lvl2pPr>
      <a:lvl3pPr marL="1143000" indent="-228600" algn="l" rtl="0" eaLnBrk="0" fontAlgn="base" hangingPunct="0">
        <a:spcBef>
          <a:spcPct val="20000"/>
        </a:spcBef>
        <a:spcAft>
          <a:spcPct val="0"/>
        </a:spcAft>
        <a:buChar char="•"/>
        <a:defRPr kumimoji="1" sz="2400">
          <a:solidFill>
            <a:schemeClr val="tx1"/>
          </a:solidFill>
          <a:latin typeface="+mn-lt"/>
          <a:ea typeface="Arial" charset="0"/>
          <a:cs typeface="Arial" pitchFamily="34" charset="0"/>
        </a:defRPr>
      </a:lvl3pPr>
      <a:lvl4pPr marL="1600200" indent="-228600" algn="l" rtl="0" eaLnBrk="0" fontAlgn="base" hangingPunct="0">
        <a:spcBef>
          <a:spcPct val="20000"/>
        </a:spcBef>
        <a:spcAft>
          <a:spcPct val="0"/>
        </a:spcAft>
        <a:buChar char="–"/>
        <a:defRPr kumimoji="1" sz="2000">
          <a:solidFill>
            <a:schemeClr val="tx1"/>
          </a:solidFill>
          <a:latin typeface="+mn-lt"/>
          <a:ea typeface="Arial" charset="0"/>
          <a:cs typeface="Arial" pitchFamily="34" charset="0"/>
        </a:defRPr>
      </a:lvl4pPr>
      <a:lvl5pPr marL="2057400" indent="-228600" algn="l" rtl="0" eaLnBrk="0" fontAlgn="base" hangingPunct="0">
        <a:spcBef>
          <a:spcPct val="20000"/>
        </a:spcBef>
        <a:spcAft>
          <a:spcPct val="0"/>
        </a:spcAft>
        <a:buChar char="»"/>
        <a:defRPr kumimoji="1" sz="2000">
          <a:solidFill>
            <a:schemeClr val="tx1"/>
          </a:solidFill>
          <a:latin typeface="+mn-lt"/>
          <a:ea typeface="Arial" charset="0"/>
          <a:cs typeface="Arial"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jpe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2C2D8A"/>
        </a:solidFill>
        <a:effectLst/>
      </p:bgPr>
    </p:bg>
    <p:spTree>
      <p:nvGrpSpPr>
        <p:cNvPr id="1" name=""/>
        <p:cNvGrpSpPr/>
        <p:nvPr/>
      </p:nvGrpSpPr>
      <p:grpSpPr>
        <a:xfrm>
          <a:off x="0" y="0"/>
          <a:ext cx="0" cy="0"/>
          <a:chOff x="0" y="0"/>
          <a:chExt cx="0" cy="0"/>
        </a:xfrm>
      </p:grpSpPr>
      <p:sp>
        <p:nvSpPr>
          <p:cNvPr id="4098" name="Заголовок 3"/>
          <p:cNvSpPr>
            <a:spLocks noGrp="1"/>
          </p:cNvSpPr>
          <p:nvPr>
            <p:ph type="title"/>
          </p:nvPr>
        </p:nvSpPr>
        <p:spPr>
          <a:xfrm>
            <a:off x="731520" y="2857500"/>
            <a:ext cx="7680960" cy="1143000"/>
          </a:xfrm>
        </p:spPr>
        <p:txBody>
          <a:bodyPr/>
          <a:lstStyle/>
          <a:p>
            <a:pPr eaLnBrk="1" hangingPunct="1"/>
            <a:r>
              <a:rPr kumimoji="0" lang="ru-RU" altLang="ru-RU" b="1" dirty="0">
                <a:solidFill>
                  <a:srgbClr val="FFFF67"/>
                </a:solidFill>
              </a:rPr>
              <a:t>Методы определения масс</a:t>
            </a:r>
            <a:r>
              <a:rPr kumimoji="0" lang="en-US" altLang="ru-RU" b="1" dirty="0">
                <a:solidFill>
                  <a:srgbClr val="FFFF67"/>
                </a:solidFill>
              </a:rPr>
              <a:t> </a:t>
            </a:r>
            <a:r>
              <a:rPr kumimoji="0" lang="ru-RU" altLang="ru-RU" b="1" dirty="0">
                <a:solidFill>
                  <a:srgbClr val="FFFF67"/>
                </a:solidFill>
              </a:rPr>
              <a:t>атомных ядер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Заголовок 1"/>
          <p:cNvSpPr>
            <a:spLocks noGrp="1"/>
          </p:cNvSpPr>
          <p:nvPr>
            <p:ph type="title"/>
          </p:nvPr>
        </p:nvSpPr>
        <p:spPr>
          <a:xfrm>
            <a:off x="685800" y="228600"/>
            <a:ext cx="7772400" cy="762000"/>
          </a:xfrm>
        </p:spPr>
        <p:txBody>
          <a:bodyPr/>
          <a:lstStyle/>
          <a:p>
            <a:r>
              <a:rPr kumimoji="0" lang="ru-RU" altLang="ru-RU" sz="3200" b="1" dirty="0">
                <a:solidFill>
                  <a:srgbClr val="FF0000"/>
                </a:solidFill>
              </a:rPr>
              <a:t>Методы определения масс атомных ядер</a:t>
            </a:r>
            <a:endParaRPr kumimoji="0" lang="ru-RU" altLang="ru-RU" sz="3200" dirty="0">
              <a:solidFill>
                <a:srgbClr val="FF0000"/>
              </a:solidFill>
            </a:endParaRPr>
          </a:p>
        </p:txBody>
      </p:sp>
      <p:sp>
        <p:nvSpPr>
          <p:cNvPr id="16387" name="Содержимое 2"/>
          <p:cNvSpPr>
            <a:spLocks noGrp="1"/>
          </p:cNvSpPr>
          <p:nvPr>
            <p:ph idx="1"/>
          </p:nvPr>
        </p:nvSpPr>
        <p:spPr>
          <a:xfrm>
            <a:off x="685800" y="1638300"/>
            <a:ext cx="7772400" cy="3581400"/>
          </a:xfrm>
        </p:spPr>
        <p:txBody>
          <a:bodyPr/>
          <a:lstStyle/>
          <a:p>
            <a:pPr marL="457200" indent="-457200">
              <a:buFont typeface="+mj-lt"/>
              <a:buAutoNum type="arabicPeriod"/>
            </a:pPr>
            <a:r>
              <a:rPr kumimoji="0" lang="ru-RU" altLang="ru-RU" sz="2800" b="1" dirty="0">
                <a:solidFill>
                  <a:srgbClr val="002060"/>
                </a:solidFill>
              </a:rPr>
              <a:t>метод измерения энергии реакции,</a:t>
            </a:r>
          </a:p>
          <a:p>
            <a:pPr marL="457200" indent="-457200">
              <a:buFont typeface="+mj-lt"/>
              <a:buAutoNum type="arabicPeriod"/>
            </a:pPr>
            <a:r>
              <a:rPr kumimoji="0" lang="ru-RU" altLang="ru-RU" sz="2800" b="1" dirty="0">
                <a:solidFill>
                  <a:srgbClr val="002060"/>
                </a:solidFill>
              </a:rPr>
              <a:t>метод магнитного анализа,</a:t>
            </a:r>
          </a:p>
          <a:p>
            <a:pPr marL="457200" indent="-457200">
              <a:buFont typeface="+mj-lt"/>
              <a:buAutoNum type="arabicPeriod"/>
            </a:pPr>
            <a:r>
              <a:rPr kumimoji="0" lang="ru-RU" altLang="ru-RU" sz="2800" b="1" dirty="0">
                <a:solidFill>
                  <a:srgbClr val="002060"/>
                </a:solidFill>
              </a:rPr>
              <a:t>метод измерения времени пролета,</a:t>
            </a:r>
          </a:p>
          <a:p>
            <a:pPr marL="457200" indent="-457200">
              <a:buFont typeface="+mj-lt"/>
              <a:buAutoNum type="arabicPeriod"/>
            </a:pPr>
            <a:r>
              <a:rPr kumimoji="0" lang="ru-RU" altLang="ru-RU" sz="2800" b="1" dirty="0">
                <a:solidFill>
                  <a:srgbClr val="002060"/>
                </a:solidFill>
              </a:rPr>
              <a:t>метод измерения циклотронной частоты,</a:t>
            </a:r>
          </a:p>
          <a:p>
            <a:pPr marL="457200" indent="-457200">
              <a:buFont typeface="+mj-lt"/>
              <a:buAutoNum type="arabicPeriod"/>
            </a:pPr>
            <a:r>
              <a:rPr kumimoji="0" lang="ru-RU" altLang="ru-RU" sz="2800" b="1" dirty="0">
                <a:solidFill>
                  <a:srgbClr val="002060"/>
                </a:solidFill>
              </a:rPr>
              <a:t>метод накопительного кольца,</a:t>
            </a:r>
          </a:p>
          <a:p>
            <a:pPr marL="457200" indent="-457200">
              <a:buFont typeface="+mj-lt"/>
              <a:buAutoNum type="arabicPeriod"/>
            </a:pPr>
            <a:r>
              <a:rPr kumimoji="0" lang="ru-RU" altLang="ru-RU" sz="2800" b="1" dirty="0">
                <a:solidFill>
                  <a:srgbClr val="002060"/>
                </a:solidFill>
              </a:rPr>
              <a:t>метод ловушек ионов.</a:t>
            </a:r>
            <a:endParaRPr kumimoji="0" lang="ru-RU" altLang="ru-RU" sz="2800" dirty="0">
              <a:solidFill>
                <a:srgbClr val="002060"/>
              </a:solidFill>
            </a:endParaRPr>
          </a:p>
        </p:txBody>
      </p:sp>
      <p:sp>
        <p:nvSpPr>
          <p:cNvPr id="2" name="Slide Number Placeholder 1">
            <a:extLst>
              <a:ext uri="{FF2B5EF4-FFF2-40B4-BE49-F238E27FC236}">
                <a16:creationId xmlns:a16="http://schemas.microsoft.com/office/drawing/2014/main" id="{5545D8B1-84AC-6676-E76E-4561F2468FCC}"/>
              </a:ext>
            </a:extLst>
          </p:cNvPr>
          <p:cNvSpPr>
            <a:spLocks noGrp="1"/>
          </p:cNvSpPr>
          <p:nvPr>
            <p:ph type="sldNum" sz="quarter" idx="12"/>
          </p:nvPr>
        </p:nvSpPr>
        <p:spPr/>
        <p:txBody>
          <a:bodyPr/>
          <a:lstStyle/>
          <a:p>
            <a:pPr>
              <a:defRPr/>
            </a:pPr>
            <a:fld id="{064D6751-8AE4-44B0-AA5F-981861BB2BA7}" type="slidenum">
              <a:rPr lang="en-US" altLang="ru-RU" smtClean="0"/>
              <a:pPr>
                <a:defRPr/>
              </a:pPr>
              <a:t>10</a:t>
            </a:fld>
            <a:endParaRPr lang="en-US" alt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685800" y="2861297"/>
            <a:ext cx="7772400" cy="1135405"/>
          </a:xfrm>
        </p:spPr>
        <p:txBody>
          <a:bodyPr/>
          <a:lstStyle/>
          <a:p>
            <a:r>
              <a:rPr kumimoji="0" lang="ru-RU" altLang="ru-RU" sz="3200" b="1" dirty="0">
                <a:solidFill>
                  <a:srgbClr val="FF0000"/>
                </a:solidFill>
              </a:rPr>
              <a:t>1. Метод измерения энергии реакции</a:t>
            </a:r>
            <a:endParaRPr kumimoji="0" lang="ru-RU" altLang="ru-RU" sz="3200" dirty="0">
              <a:solidFill>
                <a:srgbClr val="FF0000"/>
              </a:solidFill>
            </a:endParaRPr>
          </a:p>
        </p:txBody>
      </p:sp>
      <p:sp>
        <p:nvSpPr>
          <p:cNvPr id="2" name="Slide Number Placeholder 1">
            <a:extLst>
              <a:ext uri="{FF2B5EF4-FFF2-40B4-BE49-F238E27FC236}">
                <a16:creationId xmlns:a16="http://schemas.microsoft.com/office/drawing/2014/main" id="{FC7BF9A0-679F-2A88-CE4A-C4C3FB95CDEE}"/>
              </a:ext>
            </a:extLst>
          </p:cNvPr>
          <p:cNvSpPr>
            <a:spLocks noGrp="1"/>
          </p:cNvSpPr>
          <p:nvPr>
            <p:ph type="sldNum" sz="quarter" idx="12"/>
          </p:nvPr>
        </p:nvSpPr>
        <p:spPr/>
        <p:txBody>
          <a:bodyPr/>
          <a:lstStyle/>
          <a:p>
            <a:pPr>
              <a:defRPr/>
            </a:pPr>
            <a:fld id="{064D6751-8AE4-44B0-AA5F-981861BB2BA7}" type="slidenum">
              <a:rPr lang="en-US" altLang="ru-RU" smtClean="0"/>
              <a:pPr>
                <a:defRPr/>
              </a:pPr>
              <a:t>11</a:t>
            </a:fld>
            <a:endParaRPr lang="en-US" alt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685800" y="223838"/>
            <a:ext cx="7772400" cy="812800"/>
          </a:xfrm>
        </p:spPr>
        <p:txBody>
          <a:bodyPr/>
          <a:lstStyle/>
          <a:p>
            <a:r>
              <a:rPr kumimoji="0" lang="ru-RU" altLang="ru-RU" sz="3200" b="1" dirty="0">
                <a:solidFill>
                  <a:srgbClr val="FF0000"/>
                </a:solidFill>
              </a:rPr>
              <a:t>Энергетический баланс </a:t>
            </a:r>
            <a:r>
              <a:rPr kumimoji="0" lang="el-GR" altLang="ru-RU" sz="3200" b="1" dirty="0">
                <a:solidFill>
                  <a:srgbClr val="FF0000"/>
                </a:solidFill>
              </a:rPr>
              <a:t>β</a:t>
            </a:r>
            <a:r>
              <a:rPr kumimoji="0" lang="ru-RU" altLang="ru-RU" sz="3200" b="1" dirty="0">
                <a:solidFill>
                  <a:srgbClr val="FF0000"/>
                </a:solidFill>
              </a:rPr>
              <a:t>-распада</a:t>
            </a:r>
            <a:endParaRPr kumimoji="0" lang="ru-RU" altLang="ru-RU" sz="3200" dirty="0">
              <a:solidFill>
                <a:srgbClr val="FF0000"/>
              </a:solidFill>
            </a:endParaRPr>
          </a:p>
        </p:txBody>
      </p:sp>
      <p:sp>
        <p:nvSpPr>
          <p:cNvPr id="17411" name="Объект 2"/>
          <p:cNvSpPr>
            <a:spLocks noGrp="1"/>
          </p:cNvSpPr>
          <p:nvPr>
            <p:ph idx="1"/>
          </p:nvPr>
        </p:nvSpPr>
        <p:spPr>
          <a:xfrm>
            <a:off x="147638" y="1184833"/>
            <a:ext cx="8243887" cy="1890712"/>
          </a:xfrm>
        </p:spPr>
        <p:txBody>
          <a:bodyPr/>
          <a:lstStyle/>
          <a:p>
            <a:pPr marL="0" indent="0">
              <a:buFontTx/>
              <a:buNone/>
            </a:pPr>
            <a:r>
              <a:rPr kumimoji="0" lang="ru-RU" altLang="ru-RU" sz="2400" b="1" dirty="0">
                <a:solidFill>
                  <a:srgbClr val="002060"/>
                </a:solidFill>
              </a:rPr>
              <a:t>Измерение энергии </a:t>
            </a:r>
            <a:r>
              <a:rPr kumimoji="0" lang="el-GR" altLang="ru-RU" sz="2400" b="1" dirty="0">
                <a:solidFill>
                  <a:srgbClr val="002060"/>
                </a:solidFill>
              </a:rPr>
              <a:t>β</a:t>
            </a:r>
            <a:r>
              <a:rPr kumimoji="0" lang="ru-RU" altLang="ru-RU" sz="2400" b="1" dirty="0">
                <a:solidFill>
                  <a:srgbClr val="002060"/>
                </a:solidFill>
              </a:rPr>
              <a:t>-распада </a:t>
            </a:r>
            <a:r>
              <a:rPr kumimoji="0" lang="ru-RU" altLang="ru-RU" sz="2400" b="1" dirty="0" err="1">
                <a:solidFill>
                  <a:srgbClr val="002060"/>
                </a:solidFill>
              </a:rPr>
              <a:t>Q</a:t>
            </a:r>
            <a:r>
              <a:rPr kumimoji="0" lang="el-GR" altLang="ru-RU" sz="2400" b="1" baseline="-25000" dirty="0">
                <a:solidFill>
                  <a:srgbClr val="002060"/>
                </a:solidFill>
              </a:rPr>
              <a:t>β</a:t>
            </a:r>
            <a:r>
              <a:rPr kumimoji="0" lang="en-US" altLang="ru-RU" sz="2400" b="1" baseline="-25000" dirty="0">
                <a:solidFill>
                  <a:srgbClr val="002060"/>
                </a:solidFill>
              </a:rPr>
              <a:t> </a:t>
            </a:r>
            <a:r>
              <a:rPr kumimoji="0" lang="en-US" altLang="ru-RU" sz="2400" b="1" dirty="0">
                <a:solidFill>
                  <a:srgbClr val="002060"/>
                </a:solidFill>
              </a:rPr>
              <a:t>(</a:t>
            </a:r>
            <a:r>
              <a:rPr kumimoji="0" lang="ru-RU" altLang="ru-RU" sz="2400" b="1" dirty="0" err="1">
                <a:solidFill>
                  <a:srgbClr val="002060"/>
                </a:solidFill>
              </a:rPr>
              <a:t>трёхтельный</a:t>
            </a:r>
            <a:r>
              <a:rPr kumimoji="0" lang="ru-RU" altLang="ru-RU" sz="2400" b="1" dirty="0">
                <a:solidFill>
                  <a:srgbClr val="002060"/>
                </a:solidFill>
              </a:rPr>
              <a:t> процесс):</a:t>
            </a:r>
          </a:p>
          <a:p>
            <a:pPr marL="0" indent="0">
              <a:buFontTx/>
              <a:buNone/>
            </a:pPr>
            <a:r>
              <a:rPr kumimoji="0" lang="en-US" altLang="ru-RU" sz="2400" b="1" dirty="0">
                <a:solidFill>
                  <a:srgbClr val="002060"/>
                </a:solidFill>
              </a:rPr>
              <a:t>A → B + e + </a:t>
            </a:r>
            <a:r>
              <a:rPr kumimoji="0" lang="el-GR" altLang="ru-RU" sz="2400" b="1" dirty="0">
                <a:solidFill>
                  <a:srgbClr val="002060"/>
                </a:solidFill>
              </a:rPr>
              <a:t>ν</a:t>
            </a:r>
            <a:r>
              <a:rPr kumimoji="0" lang="ru-RU" altLang="ru-RU" sz="2400" b="1" dirty="0">
                <a:solidFill>
                  <a:srgbClr val="002060"/>
                </a:solidFill>
              </a:rPr>
              <a:t>, </a:t>
            </a:r>
            <a:r>
              <a:rPr kumimoji="0" lang="en-US" altLang="ru-RU" sz="2400" b="1" dirty="0">
                <a:solidFill>
                  <a:srgbClr val="002060"/>
                </a:solidFill>
              </a:rPr>
              <a:t>  </a:t>
            </a:r>
          </a:p>
          <a:p>
            <a:pPr marL="0" indent="0">
              <a:buFontTx/>
              <a:buNone/>
            </a:pPr>
            <a:r>
              <a:rPr kumimoji="0" lang="ru-RU" altLang="ru-RU" sz="2400" b="1" dirty="0">
                <a:solidFill>
                  <a:srgbClr val="002060"/>
                </a:solidFill>
              </a:rPr>
              <a:t>M</a:t>
            </a:r>
            <a:r>
              <a:rPr kumimoji="0" lang="ru-RU" altLang="ru-RU" sz="2400" b="1" baseline="-25000" dirty="0">
                <a:solidFill>
                  <a:srgbClr val="002060"/>
                </a:solidFill>
              </a:rPr>
              <a:t>A</a:t>
            </a:r>
            <a:r>
              <a:rPr kumimoji="0" lang="ru-RU" altLang="ru-RU" sz="2400" b="1" dirty="0">
                <a:solidFill>
                  <a:srgbClr val="002060"/>
                </a:solidFill>
              </a:rPr>
              <a:t> = M</a:t>
            </a:r>
            <a:r>
              <a:rPr kumimoji="0" lang="ru-RU" altLang="ru-RU" sz="2400" b="1" baseline="-25000" dirty="0">
                <a:solidFill>
                  <a:srgbClr val="002060"/>
                </a:solidFill>
              </a:rPr>
              <a:t>B</a:t>
            </a:r>
            <a:r>
              <a:rPr kumimoji="0" lang="ru-RU" altLang="ru-RU" sz="2400" b="1" dirty="0">
                <a:solidFill>
                  <a:srgbClr val="002060"/>
                </a:solidFill>
              </a:rPr>
              <a:t> + </a:t>
            </a:r>
            <a:r>
              <a:rPr kumimoji="0" lang="ru-RU" altLang="ru-RU" sz="2400" b="1" dirty="0" err="1">
                <a:solidFill>
                  <a:srgbClr val="002060"/>
                </a:solidFill>
              </a:rPr>
              <a:t>m</a:t>
            </a:r>
            <a:r>
              <a:rPr kumimoji="0" lang="ru-RU" altLang="ru-RU" sz="2400" b="1" baseline="-25000" dirty="0" err="1">
                <a:solidFill>
                  <a:srgbClr val="002060"/>
                </a:solidFill>
              </a:rPr>
              <a:t>e</a:t>
            </a:r>
            <a:r>
              <a:rPr kumimoji="0" lang="ru-RU" altLang="ru-RU" sz="2400" b="1" dirty="0">
                <a:solidFill>
                  <a:srgbClr val="002060"/>
                </a:solidFill>
              </a:rPr>
              <a:t> + </a:t>
            </a:r>
            <a:r>
              <a:rPr kumimoji="0" lang="ru-RU" altLang="ru-RU" sz="2400" b="1" dirty="0" err="1">
                <a:solidFill>
                  <a:srgbClr val="002060"/>
                </a:solidFill>
              </a:rPr>
              <a:t>Q</a:t>
            </a:r>
            <a:r>
              <a:rPr kumimoji="0" lang="el-GR" altLang="ru-RU" sz="2400" b="1" baseline="-25000" dirty="0">
                <a:solidFill>
                  <a:srgbClr val="002060"/>
                </a:solidFill>
              </a:rPr>
              <a:t>β</a:t>
            </a:r>
            <a:r>
              <a:rPr kumimoji="0" lang="ru-RU" altLang="ru-RU" sz="2400" b="1" dirty="0">
                <a:solidFill>
                  <a:srgbClr val="002060"/>
                </a:solidFill>
              </a:rPr>
              <a:t>/c</a:t>
            </a:r>
            <a:r>
              <a:rPr kumimoji="0" lang="ru-RU" altLang="ru-RU" sz="2400" b="1" baseline="30000" dirty="0">
                <a:solidFill>
                  <a:srgbClr val="002060"/>
                </a:solidFill>
              </a:rPr>
              <a:t>2</a:t>
            </a:r>
            <a:r>
              <a:rPr kumimoji="0" lang="ru-RU" altLang="ru-RU" sz="2400" b="1" dirty="0">
                <a:solidFill>
                  <a:srgbClr val="002060"/>
                </a:solidFill>
              </a:rPr>
              <a:t>.</a:t>
            </a:r>
          </a:p>
          <a:p>
            <a:pPr marL="0" indent="0">
              <a:buFontTx/>
              <a:buNone/>
            </a:pPr>
            <a:r>
              <a:rPr kumimoji="0" lang="en-US" altLang="ru-RU" sz="2400" b="1" dirty="0">
                <a:solidFill>
                  <a:srgbClr val="002060"/>
                </a:solidFill>
              </a:rPr>
              <a:t>Q</a:t>
            </a:r>
            <a:r>
              <a:rPr kumimoji="0" lang="el-GR" altLang="ru-RU" sz="2400" b="1" baseline="-25000" dirty="0">
                <a:solidFill>
                  <a:srgbClr val="002060"/>
                </a:solidFill>
              </a:rPr>
              <a:t>β</a:t>
            </a:r>
            <a:r>
              <a:rPr kumimoji="0" lang="en-US" altLang="ru-RU" sz="2400" b="1" dirty="0">
                <a:solidFill>
                  <a:srgbClr val="002060"/>
                </a:solidFill>
              </a:rPr>
              <a:t> ≈ </a:t>
            </a:r>
            <a:r>
              <a:rPr kumimoji="0" lang="en-US" altLang="ru-RU" sz="2400" b="1" dirty="0" err="1">
                <a:solidFill>
                  <a:srgbClr val="002060"/>
                </a:solidFill>
              </a:rPr>
              <a:t>T</a:t>
            </a:r>
            <a:r>
              <a:rPr kumimoji="0" lang="en-US" altLang="ru-RU" sz="2400" b="1" baseline="-25000" dirty="0" err="1">
                <a:solidFill>
                  <a:srgbClr val="002060"/>
                </a:solidFill>
              </a:rPr>
              <a:t>e</a:t>
            </a:r>
            <a:r>
              <a:rPr kumimoji="0" lang="en-US" altLang="ru-RU" sz="2400" b="1" dirty="0">
                <a:solidFill>
                  <a:srgbClr val="002060"/>
                </a:solidFill>
              </a:rPr>
              <a:t> + E</a:t>
            </a:r>
            <a:r>
              <a:rPr kumimoji="0" lang="el-GR" altLang="ru-RU" sz="2400" b="1" baseline="-25000" dirty="0">
                <a:solidFill>
                  <a:srgbClr val="002060"/>
                </a:solidFill>
              </a:rPr>
              <a:t>ν</a:t>
            </a:r>
            <a:r>
              <a:rPr kumimoji="0" lang="en-US" altLang="ru-RU" sz="2400" b="1" dirty="0">
                <a:solidFill>
                  <a:srgbClr val="002060"/>
                </a:solidFill>
              </a:rPr>
              <a:t> </a:t>
            </a:r>
            <a:r>
              <a:rPr kumimoji="0" lang="el-GR" altLang="ru-RU" sz="2400" b="1" dirty="0">
                <a:solidFill>
                  <a:srgbClr val="002060"/>
                </a:solidFill>
              </a:rPr>
              <a:t>≈</a:t>
            </a:r>
            <a:r>
              <a:rPr kumimoji="0" lang="en-US" altLang="ru-RU" sz="2400" b="1" dirty="0">
                <a:solidFill>
                  <a:srgbClr val="002060"/>
                </a:solidFill>
              </a:rPr>
              <a:t> </a:t>
            </a:r>
            <a:r>
              <a:rPr kumimoji="0" lang="en-US" altLang="ru-RU" sz="2400" b="1" dirty="0" err="1">
                <a:solidFill>
                  <a:srgbClr val="002060"/>
                </a:solidFill>
              </a:rPr>
              <a:t>T</a:t>
            </a:r>
            <a:r>
              <a:rPr kumimoji="0" lang="en-US" altLang="ru-RU" sz="2400" b="1" baseline="-25000" dirty="0" err="1">
                <a:solidFill>
                  <a:srgbClr val="002060"/>
                </a:solidFill>
              </a:rPr>
              <a:t>e</a:t>
            </a:r>
            <a:r>
              <a:rPr kumimoji="0" lang="en-US" altLang="ru-RU" sz="2400" b="1" baseline="30000" dirty="0" err="1">
                <a:solidFill>
                  <a:srgbClr val="002060"/>
                </a:solidFill>
              </a:rPr>
              <a:t>max</a:t>
            </a:r>
            <a:endParaRPr kumimoji="0" lang="ru-RU" altLang="ru-RU" sz="2400" b="1" baseline="30000" dirty="0">
              <a:solidFill>
                <a:srgbClr val="002060"/>
              </a:solidFill>
            </a:endParaRPr>
          </a:p>
          <a:p>
            <a:pPr marL="0" indent="0">
              <a:buFontTx/>
              <a:buNone/>
            </a:pPr>
            <a:endParaRPr kumimoji="0" lang="ru-RU" altLang="ru-RU" sz="2400" b="1" baseline="30000" dirty="0">
              <a:solidFill>
                <a:srgbClr val="002060"/>
              </a:solidFill>
            </a:endParaRPr>
          </a:p>
          <a:p>
            <a:pPr marL="0" indent="0">
              <a:buFontTx/>
              <a:buNone/>
            </a:pPr>
            <a:endParaRPr kumimoji="0" lang="ru-RU" altLang="ru-RU" sz="2400" b="1" baseline="30000" dirty="0">
              <a:solidFill>
                <a:srgbClr val="002060"/>
              </a:solidFill>
            </a:endParaRPr>
          </a:p>
        </p:txBody>
      </p:sp>
      <p:pic>
        <p:nvPicPr>
          <p:cNvPr id="17413"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1267" y="1977232"/>
            <a:ext cx="5494133" cy="386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5"/>
          <p:cNvSpPr txBox="1">
            <a:spLocks noChangeArrowheads="1"/>
          </p:cNvSpPr>
          <p:nvPr/>
        </p:nvSpPr>
        <p:spPr bwMode="auto">
          <a:xfrm>
            <a:off x="5756875" y="5986049"/>
            <a:ext cx="1090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kumimoji="1"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kumimoji="1"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kumimoji="0" lang="en-US" altLang="ru-RU" sz="1800" b="1" dirty="0">
                <a:solidFill>
                  <a:schemeClr val="accent2"/>
                </a:solidFill>
              </a:rPr>
              <a:t>KATRIN</a:t>
            </a:r>
            <a:endParaRPr kumimoji="0" lang="ru-RU" altLang="ru-RU" sz="1800" b="1" dirty="0">
              <a:solidFill>
                <a:schemeClr val="accent2"/>
              </a:solidFill>
            </a:endParaRPr>
          </a:p>
        </p:txBody>
      </p:sp>
      <p:sp>
        <p:nvSpPr>
          <p:cNvPr id="2" name="Slide Number Placeholder 1">
            <a:extLst>
              <a:ext uri="{FF2B5EF4-FFF2-40B4-BE49-F238E27FC236}">
                <a16:creationId xmlns:a16="http://schemas.microsoft.com/office/drawing/2014/main" id="{FC7BF9A0-679F-2A88-CE4A-C4C3FB95CDEE}"/>
              </a:ext>
            </a:extLst>
          </p:cNvPr>
          <p:cNvSpPr>
            <a:spLocks noGrp="1"/>
          </p:cNvSpPr>
          <p:nvPr>
            <p:ph type="sldNum" sz="quarter" idx="12"/>
          </p:nvPr>
        </p:nvSpPr>
        <p:spPr/>
        <p:txBody>
          <a:bodyPr/>
          <a:lstStyle/>
          <a:p>
            <a:pPr>
              <a:defRPr/>
            </a:pPr>
            <a:fld id="{064D6751-8AE4-44B0-AA5F-981861BB2BA7}" type="slidenum">
              <a:rPr lang="en-US" altLang="ru-RU" smtClean="0"/>
              <a:pPr>
                <a:defRPr/>
              </a:pPr>
              <a:t>12</a:t>
            </a:fld>
            <a:endParaRPr lang="en-US" altLang="ru-RU"/>
          </a:p>
        </p:txBody>
      </p:sp>
      <p:sp>
        <p:nvSpPr>
          <p:cNvPr id="4" name="TextBox 3">
            <a:extLst>
              <a:ext uri="{FF2B5EF4-FFF2-40B4-BE49-F238E27FC236}">
                <a16:creationId xmlns:a16="http://schemas.microsoft.com/office/drawing/2014/main" id="{3BADD671-4423-7451-B646-BB1955264A89}"/>
              </a:ext>
            </a:extLst>
          </p:cNvPr>
          <p:cNvSpPr txBox="1"/>
          <p:nvPr/>
        </p:nvSpPr>
        <p:spPr>
          <a:xfrm>
            <a:off x="147638" y="3307877"/>
            <a:ext cx="3239489" cy="2862322"/>
          </a:xfrm>
          <a:prstGeom prst="rect">
            <a:avLst/>
          </a:prstGeom>
          <a:noFill/>
        </p:spPr>
        <p:txBody>
          <a:bodyPr wrap="square">
            <a:spAutoFit/>
          </a:bodyPr>
          <a:lstStyle/>
          <a:p>
            <a:pPr algn="l"/>
            <a:r>
              <a:rPr lang="ru-RU" sz="2000" b="1" i="0" u="none" strike="noStrike" dirty="0">
                <a:solidFill>
                  <a:schemeClr val="accent4"/>
                </a:solidFill>
                <a:effectLst/>
                <a:cs typeface="Times New Roman" panose="02020603050405020304" pitchFamily="18" charset="0"/>
              </a:rPr>
              <a:t>Зная массу конечного ядра </a:t>
            </a:r>
            <a:r>
              <a:rPr lang="en-GB" sz="2000" b="1" i="0" u="none" strike="noStrike" dirty="0">
                <a:solidFill>
                  <a:schemeClr val="accent4"/>
                </a:solidFill>
                <a:effectLst/>
                <a:cs typeface="Times New Roman" panose="02020603050405020304" pitchFamily="18" charset="0"/>
              </a:rPr>
              <a:t>B, </a:t>
            </a:r>
            <a:r>
              <a:rPr lang="ru-RU" sz="2000" b="1" i="0" u="none" strike="noStrike" dirty="0">
                <a:solidFill>
                  <a:schemeClr val="accent4"/>
                </a:solidFill>
                <a:effectLst/>
                <a:cs typeface="Times New Roman" panose="02020603050405020304" pitchFamily="18" charset="0"/>
              </a:rPr>
              <a:t>можно получить массу начального ядра </a:t>
            </a:r>
            <a:r>
              <a:rPr lang="en-GB" sz="2000" b="1" i="0" u="none" strike="noStrike" dirty="0">
                <a:solidFill>
                  <a:schemeClr val="accent4"/>
                </a:solidFill>
                <a:effectLst/>
                <a:cs typeface="Times New Roman" panose="02020603050405020304" pitchFamily="18" charset="0"/>
              </a:rPr>
              <a:t>A. </a:t>
            </a:r>
          </a:p>
          <a:p>
            <a:pPr algn="l"/>
            <a:endParaRPr kumimoji="0" lang="en-US" altLang="ru-RU" sz="2000" b="1" dirty="0">
              <a:solidFill>
                <a:schemeClr val="accent4"/>
              </a:solidFill>
              <a:cs typeface="Times New Roman" panose="02020603050405020304" pitchFamily="18" charset="0"/>
            </a:endParaRPr>
          </a:p>
          <a:p>
            <a:pPr algn="l"/>
            <a:r>
              <a:rPr kumimoji="0" lang="el-GR" altLang="ru-RU" sz="2000" b="1" dirty="0">
                <a:solidFill>
                  <a:schemeClr val="accent4"/>
                </a:solidFill>
                <a:cs typeface="Times New Roman" panose="02020603050405020304" pitchFamily="18" charset="0"/>
              </a:rPr>
              <a:t>β</a:t>
            </a:r>
            <a:r>
              <a:rPr kumimoji="0" lang="ru-RU" altLang="ru-RU" sz="2000" b="1" dirty="0">
                <a:solidFill>
                  <a:schemeClr val="accent4"/>
                </a:solidFill>
                <a:cs typeface="Times New Roman" panose="02020603050405020304" pitchFamily="18" charset="0"/>
              </a:rPr>
              <a:t>-</a:t>
            </a:r>
            <a:r>
              <a:rPr lang="ru-RU" sz="2000" b="1" i="0" u="none" strike="noStrike" dirty="0">
                <a:solidFill>
                  <a:schemeClr val="accent4"/>
                </a:solidFill>
                <a:effectLst/>
                <a:cs typeface="Times New Roman" panose="02020603050405020304" pitchFamily="18" charset="0"/>
              </a:rPr>
              <a:t>распад часто происходит на возбужденное состояние конечного ядра, что необходимо учитывать.</a:t>
            </a:r>
          </a:p>
        </p:txBody>
      </p:sp>
    </p:spTree>
    <p:extLst>
      <p:ext uri="{BB962C8B-B14F-4D97-AF65-F5344CB8AC3E}">
        <p14:creationId xmlns:p14="http://schemas.microsoft.com/office/powerpoint/2010/main" val="185365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Заголовок 1"/>
          <p:cNvSpPr>
            <a:spLocks noGrp="1"/>
          </p:cNvSpPr>
          <p:nvPr>
            <p:ph type="title"/>
          </p:nvPr>
        </p:nvSpPr>
        <p:spPr>
          <a:xfrm>
            <a:off x="102973" y="89852"/>
            <a:ext cx="8938054" cy="771525"/>
          </a:xfrm>
        </p:spPr>
        <p:txBody>
          <a:bodyPr/>
          <a:lstStyle/>
          <a:p>
            <a:r>
              <a:rPr lang="en-GB" sz="2800" b="1" i="0" u="none" strike="noStrike" dirty="0">
                <a:solidFill>
                  <a:srgbClr val="FF0000"/>
                </a:solidFill>
                <a:effectLst/>
                <a:latin typeface="Times New Roman" panose="02020603050405020304" pitchFamily="18" charset="0"/>
                <a:cs typeface="Times New Roman" panose="02020603050405020304" pitchFamily="18" charset="0"/>
              </a:rPr>
              <a:t>Karlsruhe Tritium Neutrino Experiment (</a:t>
            </a:r>
            <a:r>
              <a:rPr kumimoji="0" lang="en-US" altLang="ru-RU" sz="2800" b="1" dirty="0">
                <a:solidFill>
                  <a:srgbClr val="FF0000"/>
                </a:solidFill>
                <a:latin typeface="Times New Roman" panose="02020603050405020304" pitchFamily="18" charset="0"/>
                <a:cs typeface="Times New Roman" panose="02020603050405020304" pitchFamily="18" charset="0"/>
              </a:rPr>
              <a:t>KATRIN)</a:t>
            </a:r>
            <a:br>
              <a:rPr kumimoji="0" lang="en-US" altLang="ru-RU" sz="2800" b="1" dirty="0">
                <a:solidFill>
                  <a:srgbClr val="FF0000"/>
                </a:solidFill>
                <a:latin typeface="Times New Roman" panose="02020603050405020304" pitchFamily="18" charset="0"/>
                <a:cs typeface="Times New Roman" panose="02020603050405020304" pitchFamily="18" charset="0"/>
              </a:rPr>
            </a:br>
            <a:r>
              <a:rPr kumimoji="0" lang="en-US" altLang="ru-RU" sz="2800" b="1" dirty="0">
                <a:solidFill>
                  <a:srgbClr val="FF0000"/>
                </a:solidFill>
                <a:latin typeface="Times New Roman" panose="02020603050405020304" pitchFamily="18" charset="0"/>
                <a:cs typeface="Times New Roman" panose="02020603050405020304" pitchFamily="18" charset="0"/>
              </a:rPr>
              <a:t>KIT,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Karlsruhe</a:t>
            </a:r>
            <a:r>
              <a:rPr lang="en-US" sz="2800" b="1" i="0" u="none" strike="noStrike" dirty="0">
                <a:solidFill>
                  <a:srgbClr val="FF0000"/>
                </a:solidFill>
                <a:effectLst/>
                <a:latin typeface="Times New Roman" panose="02020603050405020304" pitchFamily="18" charset="0"/>
                <a:cs typeface="Times New Roman" panose="02020603050405020304" pitchFamily="18" charset="0"/>
              </a:rPr>
              <a:t>, Germany</a:t>
            </a:r>
            <a:endParaRPr kumimoji="0" lang="ru-RU" altLang="ru-RU" sz="28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E203387-0DED-AB9F-5D8E-A0451CB3BCFD}"/>
              </a:ext>
            </a:extLst>
          </p:cNvPr>
          <p:cNvSpPr>
            <a:spLocks noGrp="1"/>
          </p:cNvSpPr>
          <p:nvPr>
            <p:ph type="sldNum" sz="quarter" idx="12"/>
          </p:nvPr>
        </p:nvSpPr>
        <p:spPr/>
        <p:txBody>
          <a:bodyPr/>
          <a:lstStyle/>
          <a:p>
            <a:pPr>
              <a:defRPr/>
            </a:pPr>
            <a:fld id="{064D6751-8AE4-44B0-AA5F-981861BB2BA7}" type="slidenum">
              <a:rPr lang="en-US" altLang="ru-RU" smtClean="0"/>
              <a:pPr>
                <a:defRPr/>
              </a:pPr>
              <a:t>13</a:t>
            </a:fld>
            <a:endParaRPr lang="en-US" altLang="ru-RU"/>
          </a:p>
        </p:txBody>
      </p:sp>
      <p:pic>
        <p:nvPicPr>
          <p:cNvPr id="6146" name="Picture 2" descr="undefined">
            <a:extLst>
              <a:ext uri="{FF2B5EF4-FFF2-40B4-BE49-F238E27FC236}">
                <a16:creationId xmlns:a16="http://schemas.microsoft.com/office/drawing/2014/main" id="{5BF411E0-240B-9371-8E0F-18F70D318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693" y="3886852"/>
            <a:ext cx="5772613" cy="2881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53B30-62D6-728E-801D-41AC5D80B6BB}"/>
              </a:ext>
            </a:extLst>
          </p:cNvPr>
          <p:cNvSpPr txBox="1"/>
          <p:nvPr/>
        </p:nvSpPr>
        <p:spPr>
          <a:xfrm>
            <a:off x="115225" y="1016238"/>
            <a:ext cx="8800175" cy="3108543"/>
          </a:xfrm>
          <a:prstGeom prst="rect">
            <a:avLst/>
          </a:prstGeom>
          <a:noFill/>
        </p:spPr>
        <p:txBody>
          <a:bodyPr wrap="square">
            <a:spAutoFit/>
          </a:bodyPr>
          <a:lstStyle/>
          <a:p>
            <a:pPr algn="just"/>
            <a:r>
              <a:rPr lang="en-RU" sz="1400" b="1" dirty="0"/>
              <a:t>      The beta decay of tritium is one of the least energetic beta decays. The electron and the neutrino which are emitted share only 18.6 keV of energy between them. KATRIN is designed to produce a very accurate spectrum of the numbers of electrons emitted with energies very close to this total energy (only a few eV away), which correspond to very low energy neutrinos. If the neutrino is a massless particle, there is no lower bound to the energy the neutrino can carry, so the electron energy spectrum should extend all the way to the 18.6 keV limit. On the other hand, if the neutrino has mass, then it must always carry away at least the amount of energy equivalent to its mass by E = mc², and the electron spectrum should drop off short of the total energy limit and have a different shape.</a:t>
            </a:r>
          </a:p>
          <a:p>
            <a:pPr algn="just"/>
            <a:r>
              <a:rPr lang="en-RU" sz="1400" b="1" dirty="0"/>
              <a:t>      In most beta decay events, the electron and the neutrino carry away roughly equal amounts of energy. The events of interest to KATRIN, in which the electron takes almost all the energy and the neutrino almost none, are very rare, occurring roughly once in a trillion decays. In order to filter out the common events so the detector is not overwhelmed, the electrons must pass through an electric potential that stops all electrons below a certain threshold, which is set a few eV below the total energy limit. Only electrons that have enough energy to pass through the potential are counted.</a:t>
            </a:r>
          </a:p>
        </p:txBody>
      </p:sp>
    </p:spTree>
    <p:extLst>
      <p:ext uri="{BB962C8B-B14F-4D97-AF65-F5344CB8AC3E}">
        <p14:creationId xmlns:p14="http://schemas.microsoft.com/office/powerpoint/2010/main" val="2458809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Заголовок 1"/>
          <p:cNvSpPr>
            <a:spLocks noGrp="1"/>
          </p:cNvSpPr>
          <p:nvPr>
            <p:ph type="title"/>
          </p:nvPr>
        </p:nvSpPr>
        <p:spPr>
          <a:xfrm>
            <a:off x="102973" y="89852"/>
            <a:ext cx="8938054" cy="771525"/>
          </a:xfrm>
        </p:spPr>
        <p:txBody>
          <a:bodyPr/>
          <a:lstStyle/>
          <a:p>
            <a:r>
              <a:rPr lang="en-GB" sz="2800" b="1" i="0" u="none" strike="noStrike" dirty="0">
                <a:solidFill>
                  <a:srgbClr val="FF0000"/>
                </a:solidFill>
                <a:effectLst/>
                <a:latin typeface="Times New Roman" panose="02020603050405020304" pitchFamily="18" charset="0"/>
                <a:cs typeface="Times New Roman" panose="02020603050405020304" pitchFamily="18" charset="0"/>
              </a:rPr>
              <a:t>Karlsruhe Tritium Neutrino Experiment (</a:t>
            </a:r>
            <a:r>
              <a:rPr kumimoji="0" lang="en-US" altLang="ru-RU" sz="2800" b="1" dirty="0">
                <a:solidFill>
                  <a:srgbClr val="FF0000"/>
                </a:solidFill>
                <a:latin typeface="Times New Roman" panose="02020603050405020304" pitchFamily="18" charset="0"/>
                <a:cs typeface="Times New Roman" panose="02020603050405020304" pitchFamily="18" charset="0"/>
              </a:rPr>
              <a:t>KATRIN)</a:t>
            </a:r>
            <a:br>
              <a:rPr kumimoji="0" lang="en-US" altLang="ru-RU" sz="2800" b="1" dirty="0">
                <a:solidFill>
                  <a:srgbClr val="FF0000"/>
                </a:solidFill>
                <a:latin typeface="Times New Roman" panose="02020603050405020304" pitchFamily="18" charset="0"/>
                <a:cs typeface="Times New Roman" panose="02020603050405020304" pitchFamily="18" charset="0"/>
              </a:rPr>
            </a:br>
            <a:r>
              <a:rPr kumimoji="0" lang="en-US" altLang="ru-RU" sz="2800" b="1" dirty="0">
                <a:solidFill>
                  <a:srgbClr val="FF0000"/>
                </a:solidFill>
                <a:latin typeface="Times New Roman" panose="02020603050405020304" pitchFamily="18" charset="0"/>
                <a:cs typeface="Times New Roman" panose="02020603050405020304" pitchFamily="18" charset="0"/>
              </a:rPr>
              <a:t>KIT,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Karlsruhe</a:t>
            </a:r>
            <a:r>
              <a:rPr lang="en-US" sz="2800" b="1" i="0" u="none" strike="noStrike" dirty="0">
                <a:solidFill>
                  <a:srgbClr val="FF0000"/>
                </a:solidFill>
                <a:effectLst/>
                <a:latin typeface="Times New Roman" panose="02020603050405020304" pitchFamily="18" charset="0"/>
                <a:cs typeface="Times New Roman" panose="02020603050405020304" pitchFamily="18" charset="0"/>
              </a:rPr>
              <a:t>, Germany</a:t>
            </a:r>
            <a:endParaRPr kumimoji="0"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18436" name="Рисунок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739" y="4076814"/>
            <a:ext cx="9455478" cy="262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73" y="1033824"/>
            <a:ext cx="5176443" cy="345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E203387-0DED-AB9F-5D8E-A0451CB3BCFD}"/>
              </a:ext>
            </a:extLst>
          </p:cNvPr>
          <p:cNvSpPr>
            <a:spLocks noGrp="1"/>
          </p:cNvSpPr>
          <p:nvPr>
            <p:ph type="sldNum" sz="quarter" idx="12"/>
          </p:nvPr>
        </p:nvSpPr>
        <p:spPr/>
        <p:txBody>
          <a:bodyPr/>
          <a:lstStyle/>
          <a:p>
            <a:pPr>
              <a:defRPr/>
            </a:pPr>
            <a:fld id="{064D6751-8AE4-44B0-AA5F-981861BB2BA7}" type="slidenum">
              <a:rPr lang="en-US" altLang="ru-RU" smtClean="0"/>
              <a:pPr>
                <a:defRPr/>
              </a:pPr>
              <a:t>14</a:t>
            </a:fld>
            <a:endParaRPr lang="en-US" altLang="ru-RU"/>
          </a:p>
        </p:txBody>
      </p:sp>
      <p:sp>
        <p:nvSpPr>
          <p:cNvPr id="4" name="TextBox 3">
            <a:extLst>
              <a:ext uri="{FF2B5EF4-FFF2-40B4-BE49-F238E27FC236}">
                <a16:creationId xmlns:a16="http://schemas.microsoft.com/office/drawing/2014/main" id="{30E2EDFD-7A1A-268E-2839-63EFFEAC804C}"/>
              </a:ext>
            </a:extLst>
          </p:cNvPr>
          <p:cNvSpPr txBox="1"/>
          <p:nvPr/>
        </p:nvSpPr>
        <p:spPr>
          <a:xfrm>
            <a:off x="5921180" y="1558672"/>
            <a:ext cx="3119847" cy="1785104"/>
          </a:xfrm>
          <a:prstGeom prst="rect">
            <a:avLst/>
          </a:prstGeom>
          <a:noFill/>
        </p:spPr>
        <p:txBody>
          <a:bodyPr wrap="square">
            <a:spAutoFit/>
          </a:bodyPr>
          <a:lstStyle/>
          <a:p>
            <a:r>
              <a:rPr lang="en-RU" sz="2200" b="1" dirty="0"/>
              <a:t>In Feb 2022, the experiment announced an upper limit of m</a:t>
            </a:r>
            <a:r>
              <a:rPr lang="en-RU" sz="2200" b="1" baseline="-25000" dirty="0"/>
              <a:t>ν</a:t>
            </a:r>
            <a:r>
              <a:rPr lang="en-RU" sz="2200" b="1" dirty="0"/>
              <a:t> &lt; </a:t>
            </a:r>
            <a:r>
              <a:rPr lang="en-RU" sz="2200" b="1" dirty="0">
                <a:solidFill>
                  <a:srgbClr val="FF0000"/>
                </a:solidFill>
              </a:rPr>
              <a:t>0.8 eV c</a:t>
            </a:r>
            <a:r>
              <a:rPr lang="en-RU" sz="2200" b="1" baseline="30000" dirty="0">
                <a:solidFill>
                  <a:srgbClr val="FF0000"/>
                </a:solidFill>
              </a:rPr>
              <a:t>–2</a:t>
            </a:r>
            <a:r>
              <a:rPr lang="en-RU" sz="2200" b="1" dirty="0">
                <a:solidFill>
                  <a:srgbClr val="FF0000"/>
                </a:solidFill>
              </a:rPr>
              <a:t> </a:t>
            </a:r>
            <a:r>
              <a:rPr lang="en-RU" sz="2200" b="1" dirty="0"/>
              <a:t>at 90% confidence level.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685800" y="152400"/>
            <a:ext cx="7772400" cy="1143000"/>
          </a:xfrm>
        </p:spPr>
        <p:txBody>
          <a:bodyPr/>
          <a:lstStyle/>
          <a:p>
            <a:r>
              <a:rPr kumimoji="0" lang="ru-RU" altLang="ru-RU" sz="3600" b="1" dirty="0">
                <a:solidFill>
                  <a:srgbClr val="FF0000"/>
                </a:solidFill>
              </a:rPr>
              <a:t>Измерение энергии реакции </a:t>
            </a:r>
            <a:r>
              <a:rPr kumimoji="0" lang="en-US" altLang="ru-RU" sz="3600" b="1" dirty="0">
                <a:solidFill>
                  <a:srgbClr val="FF0000"/>
                </a:solidFill>
              </a:rPr>
              <a:t>Q</a:t>
            </a:r>
            <a:endParaRPr kumimoji="0" lang="ru-RU" altLang="ru-RU" sz="3600" dirty="0">
              <a:solidFill>
                <a:srgbClr val="FF0000"/>
              </a:solidFill>
            </a:endParaRPr>
          </a:p>
        </p:txBody>
      </p:sp>
      <p:sp>
        <p:nvSpPr>
          <p:cNvPr id="20483" name="Содержимое 2"/>
          <p:cNvSpPr>
            <a:spLocks noGrp="1"/>
          </p:cNvSpPr>
          <p:nvPr>
            <p:ph idx="1"/>
          </p:nvPr>
        </p:nvSpPr>
        <p:spPr>
          <a:xfrm>
            <a:off x="685800" y="1209675"/>
            <a:ext cx="8132763" cy="4124325"/>
          </a:xfrm>
        </p:spPr>
        <p:txBody>
          <a:bodyPr/>
          <a:lstStyle/>
          <a:p>
            <a:pPr marL="0" indent="0">
              <a:buFontTx/>
              <a:buNone/>
            </a:pPr>
            <a:r>
              <a:rPr kumimoji="0" lang="ru-RU" altLang="ru-RU" sz="2400" b="1" dirty="0">
                <a:solidFill>
                  <a:srgbClr val="002060"/>
                </a:solidFill>
              </a:rPr>
              <a:t>В </a:t>
            </a:r>
            <a:r>
              <a:rPr kumimoji="0" lang="ru-RU" altLang="ru-RU" sz="2400" b="1" dirty="0" err="1">
                <a:solidFill>
                  <a:srgbClr val="002060"/>
                </a:solidFill>
              </a:rPr>
              <a:t>двухчастичных</a:t>
            </a:r>
            <a:r>
              <a:rPr kumimoji="0" lang="ru-RU" altLang="ru-RU" sz="2400" b="1" dirty="0">
                <a:solidFill>
                  <a:srgbClr val="002060"/>
                </a:solidFill>
              </a:rPr>
              <a:t> реакциях </a:t>
            </a:r>
            <a:r>
              <a:rPr kumimoji="0" lang="ru-RU" altLang="ru-RU" sz="2400" b="1" dirty="0" err="1">
                <a:solidFill>
                  <a:srgbClr val="002060"/>
                </a:solidFill>
              </a:rPr>
              <a:t>A</a:t>
            </a:r>
            <a:r>
              <a:rPr kumimoji="0" lang="ru-RU" altLang="ru-RU" sz="2400" b="1" dirty="0">
                <a:solidFill>
                  <a:srgbClr val="002060"/>
                </a:solidFill>
              </a:rPr>
              <a:t> + </a:t>
            </a:r>
            <a:r>
              <a:rPr kumimoji="0" lang="en-US" altLang="ru-RU" sz="2400" b="1" dirty="0">
                <a:solidFill>
                  <a:srgbClr val="002060"/>
                </a:solidFill>
              </a:rPr>
              <a:t>B</a:t>
            </a:r>
            <a:r>
              <a:rPr kumimoji="0" lang="ru-RU" altLang="ru-RU" sz="2400" b="1" dirty="0">
                <a:solidFill>
                  <a:srgbClr val="002060"/>
                </a:solidFill>
              </a:rPr>
              <a:t> → </a:t>
            </a:r>
            <a:r>
              <a:rPr kumimoji="0" lang="en-US" altLang="ru-RU" sz="2400" b="1" dirty="0">
                <a:solidFill>
                  <a:srgbClr val="002060"/>
                </a:solidFill>
              </a:rPr>
              <a:t>C</a:t>
            </a:r>
            <a:r>
              <a:rPr kumimoji="0" lang="ru-RU" altLang="ru-RU" sz="2400" b="1" dirty="0">
                <a:solidFill>
                  <a:srgbClr val="002060"/>
                </a:solidFill>
              </a:rPr>
              <a:t> + </a:t>
            </a:r>
            <a:r>
              <a:rPr kumimoji="0" lang="en-US" altLang="ru-RU" sz="2400" b="1" dirty="0">
                <a:solidFill>
                  <a:srgbClr val="002060"/>
                </a:solidFill>
              </a:rPr>
              <a:t>D</a:t>
            </a:r>
            <a:r>
              <a:rPr kumimoji="0" lang="ru-RU" altLang="ru-RU" sz="2400" b="1" dirty="0">
                <a:solidFill>
                  <a:srgbClr val="002060"/>
                </a:solidFill>
              </a:rPr>
              <a:t> массы ядер связаны соотношением:</a:t>
            </a:r>
          </a:p>
          <a:p>
            <a:pPr marL="0" indent="0">
              <a:buFontTx/>
              <a:buNone/>
            </a:pPr>
            <a:r>
              <a:rPr kumimoji="0" lang="ru-RU" altLang="ru-RU" sz="2400" b="1" dirty="0" err="1">
                <a:solidFill>
                  <a:srgbClr val="002060"/>
                </a:solidFill>
              </a:rPr>
              <a:t>M</a:t>
            </a:r>
            <a:r>
              <a:rPr kumimoji="0" lang="en-US" altLang="ru-RU" sz="2400" b="1" baseline="-25000" dirty="0">
                <a:solidFill>
                  <a:srgbClr val="002060"/>
                </a:solidFill>
              </a:rPr>
              <a:t>D</a:t>
            </a:r>
            <a:r>
              <a:rPr kumimoji="0" lang="en-US" altLang="ru-RU" sz="2400" b="1" dirty="0">
                <a:solidFill>
                  <a:srgbClr val="002060"/>
                </a:solidFill>
              </a:rPr>
              <a:t>c</a:t>
            </a:r>
            <a:r>
              <a:rPr kumimoji="0" lang="en-US" altLang="ru-RU" sz="2400" b="1" baseline="30000" dirty="0">
                <a:solidFill>
                  <a:srgbClr val="002060"/>
                </a:solidFill>
              </a:rPr>
              <a:t>2</a:t>
            </a:r>
            <a:r>
              <a:rPr kumimoji="0" lang="en-US" altLang="ru-RU" sz="2400" b="1" dirty="0">
                <a:solidFill>
                  <a:srgbClr val="002060"/>
                </a:solidFill>
              </a:rPr>
              <a:t> =</a:t>
            </a:r>
            <a:r>
              <a:rPr kumimoji="0" lang="ru-RU" altLang="ru-RU" sz="2400" b="1" dirty="0">
                <a:solidFill>
                  <a:srgbClr val="002060"/>
                </a:solidFill>
              </a:rPr>
              <a:t> </a:t>
            </a:r>
            <a:r>
              <a:rPr kumimoji="0" lang="en-US" altLang="ru-RU" sz="2400" b="1" dirty="0">
                <a:solidFill>
                  <a:srgbClr val="002060"/>
                </a:solidFill>
              </a:rPr>
              <a:t>(</a:t>
            </a:r>
            <a:r>
              <a:rPr kumimoji="0" lang="ru-RU" altLang="ru-RU" sz="2400" b="1" dirty="0" err="1">
                <a:solidFill>
                  <a:srgbClr val="002060"/>
                </a:solidFill>
              </a:rPr>
              <a:t>M</a:t>
            </a:r>
            <a:r>
              <a:rPr kumimoji="0" lang="en-US" altLang="ru-RU" sz="2400" b="1" baseline="-25000" dirty="0">
                <a:solidFill>
                  <a:srgbClr val="002060"/>
                </a:solidFill>
              </a:rPr>
              <a:t>A</a:t>
            </a:r>
            <a:r>
              <a:rPr kumimoji="0" lang="ru-RU" altLang="ru-RU" sz="2400" b="1" dirty="0">
                <a:solidFill>
                  <a:srgbClr val="002060"/>
                </a:solidFill>
              </a:rPr>
              <a:t> </a:t>
            </a:r>
            <a:r>
              <a:rPr kumimoji="0" lang="en-US" altLang="ru-RU" sz="2400" b="1" dirty="0">
                <a:solidFill>
                  <a:srgbClr val="002060"/>
                </a:solidFill>
              </a:rPr>
              <a:t>+</a:t>
            </a:r>
            <a:r>
              <a:rPr kumimoji="0" lang="ru-RU" altLang="ru-RU" sz="2400" b="1" dirty="0">
                <a:solidFill>
                  <a:srgbClr val="002060"/>
                </a:solidFill>
              </a:rPr>
              <a:t> M</a:t>
            </a:r>
            <a:r>
              <a:rPr kumimoji="0" lang="ru-RU" altLang="ru-RU" sz="2400" b="1" baseline="-25000" dirty="0">
                <a:solidFill>
                  <a:srgbClr val="002060"/>
                </a:solidFill>
              </a:rPr>
              <a:t>B</a:t>
            </a:r>
            <a:r>
              <a:rPr kumimoji="0" lang="ru-RU" altLang="ru-RU" sz="2400" b="1" dirty="0">
                <a:solidFill>
                  <a:srgbClr val="002060"/>
                </a:solidFill>
              </a:rPr>
              <a:t> </a:t>
            </a:r>
            <a:r>
              <a:rPr kumimoji="0" lang="en-US" altLang="ru-RU" sz="2400" b="1" dirty="0">
                <a:solidFill>
                  <a:srgbClr val="002060"/>
                </a:solidFill>
              </a:rPr>
              <a:t>-</a:t>
            </a:r>
            <a:r>
              <a:rPr kumimoji="0" lang="ru-RU" altLang="ru-RU" sz="2400" b="1" dirty="0">
                <a:solidFill>
                  <a:srgbClr val="002060"/>
                </a:solidFill>
              </a:rPr>
              <a:t> </a:t>
            </a:r>
            <a:r>
              <a:rPr kumimoji="0" lang="ru-RU" altLang="ru-RU" sz="2400" b="1" dirty="0" err="1">
                <a:solidFill>
                  <a:srgbClr val="002060"/>
                </a:solidFill>
              </a:rPr>
              <a:t>M</a:t>
            </a:r>
            <a:r>
              <a:rPr kumimoji="0" lang="en-US" altLang="ru-RU" sz="2400" b="1" baseline="-25000" dirty="0">
                <a:solidFill>
                  <a:srgbClr val="002060"/>
                </a:solidFill>
              </a:rPr>
              <a:t>C</a:t>
            </a:r>
            <a:r>
              <a:rPr kumimoji="0" lang="en-US" altLang="ru-RU" sz="2400" b="1" dirty="0">
                <a:solidFill>
                  <a:srgbClr val="002060"/>
                </a:solidFill>
              </a:rPr>
              <a:t>)</a:t>
            </a:r>
            <a:r>
              <a:rPr kumimoji="0" lang="ru-RU" altLang="ru-RU" sz="2400" b="1" dirty="0">
                <a:solidFill>
                  <a:srgbClr val="002060"/>
                </a:solidFill>
              </a:rPr>
              <a:t>c</a:t>
            </a:r>
            <a:r>
              <a:rPr kumimoji="0" lang="ru-RU" altLang="ru-RU" sz="2400" b="1" baseline="30000" dirty="0">
                <a:solidFill>
                  <a:srgbClr val="002060"/>
                </a:solidFill>
              </a:rPr>
              <a:t>2</a:t>
            </a:r>
            <a:r>
              <a:rPr kumimoji="0" lang="en-US" altLang="ru-RU" sz="2400" b="1" dirty="0">
                <a:solidFill>
                  <a:srgbClr val="002060"/>
                </a:solidFill>
              </a:rPr>
              <a:t> + Q</a:t>
            </a:r>
            <a:r>
              <a:rPr kumimoji="0" lang="ru-RU" altLang="ru-RU" sz="2400" b="1" dirty="0">
                <a:solidFill>
                  <a:srgbClr val="002060"/>
                </a:solidFill>
              </a:rPr>
              <a:t>,</a:t>
            </a:r>
            <a:endParaRPr kumimoji="0" lang="en-US" altLang="ru-RU" sz="2400" b="1" dirty="0">
              <a:solidFill>
                <a:srgbClr val="002060"/>
              </a:solidFill>
            </a:endParaRPr>
          </a:p>
          <a:p>
            <a:pPr marL="0" indent="0">
              <a:buFontTx/>
              <a:buNone/>
            </a:pPr>
            <a:r>
              <a:rPr kumimoji="0" lang="ru-RU" altLang="ru-RU" sz="2400" b="1" dirty="0">
                <a:solidFill>
                  <a:srgbClr val="002060"/>
                </a:solidFill>
              </a:rPr>
              <a:t>где </a:t>
            </a:r>
            <a:r>
              <a:rPr kumimoji="0" lang="en-US" altLang="ru-RU" sz="2400" b="1" dirty="0">
                <a:solidFill>
                  <a:srgbClr val="002060"/>
                </a:solidFill>
              </a:rPr>
              <a:t>Q = T</a:t>
            </a:r>
            <a:r>
              <a:rPr kumimoji="0" lang="en-US" altLang="ru-RU" sz="2400" b="1" baseline="-25000" dirty="0">
                <a:solidFill>
                  <a:srgbClr val="002060"/>
                </a:solidFill>
              </a:rPr>
              <a:t>A </a:t>
            </a:r>
            <a:r>
              <a:rPr kumimoji="0" lang="en-US" altLang="ru-RU" sz="2400" b="1" dirty="0">
                <a:solidFill>
                  <a:srgbClr val="002060"/>
                </a:solidFill>
              </a:rPr>
              <a:t>+T</a:t>
            </a:r>
            <a:r>
              <a:rPr kumimoji="0" lang="en-US" altLang="ru-RU" sz="2400" b="1" baseline="-25000" dirty="0">
                <a:solidFill>
                  <a:srgbClr val="002060"/>
                </a:solidFill>
              </a:rPr>
              <a:t>B </a:t>
            </a:r>
            <a:r>
              <a:rPr kumimoji="0" lang="en-US" altLang="ru-RU" sz="2400" b="1" dirty="0">
                <a:solidFill>
                  <a:srgbClr val="002060"/>
                </a:solidFill>
              </a:rPr>
              <a:t>-T</a:t>
            </a:r>
            <a:r>
              <a:rPr kumimoji="0" lang="en-US" altLang="ru-RU" sz="2400" b="1" baseline="-25000" dirty="0">
                <a:solidFill>
                  <a:srgbClr val="002060"/>
                </a:solidFill>
              </a:rPr>
              <a:t>C </a:t>
            </a:r>
            <a:r>
              <a:rPr kumimoji="0" lang="en-US" altLang="ru-RU" sz="2400" b="1" dirty="0">
                <a:solidFill>
                  <a:srgbClr val="002060"/>
                </a:solidFill>
              </a:rPr>
              <a:t>-T</a:t>
            </a:r>
            <a:r>
              <a:rPr kumimoji="0" lang="en-US" altLang="ru-RU" sz="2400" b="1" baseline="-25000" dirty="0">
                <a:solidFill>
                  <a:srgbClr val="002060"/>
                </a:solidFill>
              </a:rPr>
              <a:t>D</a:t>
            </a:r>
            <a:r>
              <a:rPr kumimoji="0" lang="en-US" altLang="ru-RU" sz="2400" b="1" dirty="0">
                <a:solidFill>
                  <a:srgbClr val="002060"/>
                </a:solidFill>
              </a:rPr>
              <a:t> </a:t>
            </a:r>
          </a:p>
          <a:p>
            <a:pPr marL="0" indent="0">
              <a:buFontTx/>
              <a:buNone/>
            </a:pPr>
            <a:endParaRPr kumimoji="0" lang="en-US" altLang="ru-RU" sz="2400" b="1" dirty="0">
              <a:solidFill>
                <a:srgbClr val="002060"/>
              </a:solidFill>
            </a:endParaRPr>
          </a:p>
          <a:p>
            <a:pPr marL="0" indent="0">
              <a:buFontTx/>
              <a:buNone/>
            </a:pPr>
            <a:r>
              <a:rPr lang="ru-RU" sz="2400" b="1" i="0" u="none" strike="noStrike" dirty="0">
                <a:solidFill>
                  <a:srgbClr val="002060"/>
                </a:solidFill>
                <a:effectLst/>
                <a:latin typeface="Times New Roman" panose="02020603050405020304" pitchFamily="18" charset="0"/>
                <a:cs typeface="Times New Roman" panose="02020603050405020304" pitchFamily="18" charset="0"/>
              </a:rPr>
              <a:t>Если известны массы трех частиц, то масса четвертой частицы определяется по результатам измерения энергии реакции </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Q</a:t>
            </a:r>
            <a:r>
              <a:rPr kumimoji="0" lang="ru-RU" altLang="ru-RU" sz="2400" b="1" dirty="0">
                <a:solidFill>
                  <a:srgbClr val="00206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7FF7AF34-2C3A-9E9B-3024-5FC29664E1AE}"/>
              </a:ext>
            </a:extLst>
          </p:cNvPr>
          <p:cNvSpPr>
            <a:spLocks noGrp="1"/>
          </p:cNvSpPr>
          <p:nvPr>
            <p:ph type="sldNum" sz="quarter" idx="12"/>
          </p:nvPr>
        </p:nvSpPr>
        <p:spPr/>
        <p:txBody>
          <a:bodyPr/>
          <a:lstStyle/>
          <a:p>
            <a:pPr>
              <a:defRPr/>
            </a:pPr>
            <a:fld id="{064D6751-8AE4-44B0-AA5F-981861BB2BA7}" type="slidenum">
              <a:rPr lang="en-US" altLang="ru-RU" smtClean="0"/>
              <a:pPr>
                <a:defRPr/>
              </a:pPr>
              <a:t>15</a:t>
            </a:fld>
            <a:endParaRPr lang="en-US" altLang="ru-RU"/>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685800" y="152400"/>
            <a:ext cx="7772400" cy="819150"/>
          </a:xfrm>
        </p:spPr>
        <p:txBody>
          <a:bodyPr/>
          <a:lstStyle/>
          <a:p>
            <a:r>
              <a:rPr kumimoji="0" lang="ru-RU" altLang="ru-RU" sz="3600" b="1" dirty="0">
                <a:solidFill>
                  <a:srgbClr val="FF0000"/>
                </a:solidFill>
              </a:rPr>
              <a:t>Измерение</a:t>
            </a:r>
            <a:r>
              <a:rPr kumimoji="0" lang="en-US" altLang="ru-RU" sz="3600" b="1" dirty="0">
                <a:solidFill>
                  <a:srgbClr val="FF0000"/>
                </a:solidFill>
              </a:rPr>
              <a:t> 𝛼</a:t>
            </a:r>
            <a:r>
              <a:rPr kumimoji="0" lang="ru-RU" altLang="ru-RU" sz="3600" b="1" dirty="0">
                <a:solidFill>
                  <a:srgbClr val="FF0000"/>
                </a:solidFill>
              </a:rPr>
              <a:t>-спектров</a:t>
            </a:r>
            <a:endParaRPr kumimoji="0" lang="ru-RU" altLang="ru-RU" sz="3600" dirty="0">
              <a:solidFill>
                <a:srgbClr val="FF0000"/>
              </a:solidFill>
            </a:endParaRPr>
          </a:p>
        </p:txBody>
      </p:sp>
      <p:sp>
        <p:nvSpPr>
          <p:cNvPr id="20483" name="Содержимое 2"/>
          <p:cNvSpPr>
            <a:spLocks noGrp="1"/>
          </p:cNvSpPr>
          <p:nvPr>
            <p:ph idx="1"/>
          </p:nvPr>
        </p:nvSpPr>
        <p:spPr>
          <a:xfrm>
            <a:off x="328613" y="971550"/>
            <a:ext cx="8586787" cy="5734050"/>
          </a:xfrm>
        </p:spPr>
        <p:txBody>
          <a:bodyPr/>
          <a:lstStyle/>
          <a:p>
            <a:pPr marL="0" indent="0">
              <a:buFontTx/>
              <a:buNone/>
            </a:pPr>
            <a:r>
              <a:rPr lang="ru-RU" sz="2400" b="1" dirty="0">
                <a:solidFill>
                  <a:srgbClr val="002060"/>
                </a:solidFill>
                <a:latin typeface="Times New Roman" panose="02020603050405020304" pitchFamily="18" charset="0"/>
                <a:cs typeface="Times New Roman" panose="02020603050405020304" pitchFamily="18" charset="0"/>
              </a:rPr>
              <a:t>Д</a:t>
            </a:r>
            <a:r>
              <a:rPr lang="ru-RU" sz="2400" b="1" i="0" u="none" strike="noStrike" dirty="0">
                <a:solidFill>
                  <a:srgbClr val="002060"/>
                </a:solidFill>
                <a:effectLst/>
                <a:latin typeface="Times New Roman" panose="02020603050405020304" pitchFamily="18" charset="0"/>
                <a:cs typeface="Times New Roman" panose="02020603050405020304" pitchFamily="18" charset="0"/>
              </a:rPr>
              <a:t>ля </a:t>
            </a:r>
            <a:r>
              <a:rPr kumimoji="0" lang="en-US" altLang="ru-RU" sz="2400" b="1" dirty="0">
                <a:solidFill>
                  <a:srgbClr val="002060"/>
                </a:solidFill>
                <a:latin typeface="Times New Roman" panose="02020603050405020304" pitchFamily="18" charset="0"/>
                <a:cs typeface="Times New Roman" panose="02020603050405020304" pitchFamily="18" charset="0"/>
              </a:rPr>
              <a:t>𝛼</a:t>
            </a:r>
            <a:r>
              <a:rPr lang="el-GR" sz="2400" b="1" i="0" u="none" strike="noStrike" dirty="0">
                <a:solidFill>
                  <a:srgbClr val="002060"/>
                </a:solidFill>
                <a:effectLst/>
                <a:latin typeface="Times New Roman" panose="02020603050405020304" pitchFamily="18" charset="0"/>
                <a:cs typeface="Times New Roman" panose="02020603050405020304" pitchFamily="18" charset="0"/>
              </a:rPr>
              <a:t>-</a:t>
            </a:r>
            <a:r>
              <a:rPr lang="ru-RU" sz="2400" b="1" i="0" u="none" strike="noStrike" dirty="0">
                <a:solidFill>
                  <a:srgbClr val="002060"/>
                </a:solidFill>
                <a:effectLst/>
                <a:latin typeface="Times New Roman" panose="02020603050405020304" pitchFamily="18" charset="0"/>
                <a:cs typeface="Times New Roman" panose="02020603050405020304" pitchFamily="18" charset="0"/>
              </a:rPr>
              <a:t>радиоактивных ядер масса ядра </a:t>
            </a:r>
            <a:r>
              <a:rPr kumimoji="0" lang="ru-RU" altLang="ru-RU" sz="2400" b="1" dirty="0" err="1">
                <a:solidFill>
                  <a:srgbClr val="002060"/>
                </a:solidFill>
                <a:latin typeface="Times New Roman" panose="02020603050405020304" pitchFamily="18" charset="0"/>
                <a:cs typeface="Times New Roman" panose="02020603050405020304" pitchFamily="18" charset="0"/>
              </a:rPr>
              <a:t>A</a:t>
            </a:r>
            <a:r>
              <a:rPr kumimoji="0" lang="ru-RU" altLang="ru-RU" sz="2400" b="1" dirty="0">
                <a:solidFill>
                  <a:srgbClr val="002060"/>
                </a:solidFill>
                <a:latin typeface="Times New Roman" panose="02020603050405020304" pitchFamily="18" charset="0"/>
                <a:cs typeface="Times New Roman" panose="02020603050405020304" pitchFamily="18" charset="0"/>
              </a:rPr>
              <a:t> → </a:t>
            </a:r>
            <a:r>
              <a:rPr kumimoji="0" lang="en-US" altLang="ru-RU" sz="2400" b="1" dirty="0">
                <a:solidFill>
                  <a:srgbClr val="002060"/>
                </a:solidFill>
                <a:latin typeface="Times New Roman" panose="02020603050405020304" pitchFamily="18" charset="0"/>
                <a:cs typeface="Times New Roman" panose="02020603050405020304" pitchFamily="18" charset="0"/>
              </a:rPr>
              <a:t>B </a:t>
            </a:r>
            <a:r>
              <a:rPr kumimoji="0" lang="ru-RU" altLang="ru-RU" sz="2400" b="1" dirty="0">
                <a:solidFill>
                  <a:srgbClr val="002060"/>
                </a:solidFill>
                <a:latin typeface="Times New Roman" panose="02020603050405020304" pitchFamily="18" charset="0"/>
                <a:cs typeface="Times New Roman" panose="02020603050405020304" pitchFamily="18" charset="0"/>
              </a:rPr>
              <a:t>+ </a:t>
            </a:r>
            <a:r>
              <a:rPr kumimoji="0" lang="en-US" altLang="ru-RU" sz="2400" b="1" dirty="0">
                <a:solidFill>
                  <a:srgbClr val="002060"/>
                </a:solidFill>
                <a:latin typeface="Times New Roman" panose="02020603050405020304" pitchFamily="18" charset="0"/>
                <a:cs typeface="Times New Roman" panose="02020603050405020304" pitchFamily="18" charset="0"/>
              </a:rPr>
              <a:t>𝛼 </a:t>
            </a:r>
            <a:r>
              <a:rPr lang="ru-RU" sz="2400" b="1" i="0" u="none" strike="noStrike" dirty="0">
                <a:solidFill>
                  <a:srgbClr val="002060"/>
                </a:solidFill>
                <a:effectLst/>
                <a:latin typeface="Times New Roman" panose="02020603050405020304" pitchFamily="18" charset="0"/>
                <a:cs typeface="Times New Roman" panose="02020603050405020304" pitchFamily="18" charset="0"/>
              </a:rPr>
              <a:t>определяется из анализа энергетических спектров </a:t>
            </a:r>
            <a:r>
              <a:rPr kumimoji="0" lang="en-US" altLang="ru-RU" sz="2400" b="1" dirty="0">
                <a:solidFill>
                  <a:srgbClr val="002060"/>
                </a:solidFill>
                <a:latin typeface="Times New Roman" panose="02020603050405020304" pitchFamily="18" charset="0"/>
                <a:cs typeface="Times New Roman" panose="02020603050405020304" pitchFamily="18" charset="0"/>
              </a:rPr>
              <a:t>𝛼</a:t>
            </a:r>
            <a:r>
              <a:rPr lang="el-GR" sz="2400" b="1" i="0" u="none" strike="noStrike" dirty="0">
                <a:solidFill>
                  <a:srgbClr val="002060"/>
                </a:solidFill>
                <a:effectLst/>
                <a:latin typeface="Times New Roman" panose="02020603050405020304" pitchFamily="18" charset="0"/>
                <a:cs typeface="Times New Roman" panose="02020603050405020304" pitchFamily="18" charset="0"/>
              </a:rPr>
              <a:t>-</a:t>
            </a:r>
            <a:r>
              <a:rPr lang="ru-RU" sz="2400" b="1" i="0" u="none" strike="noStrike" dirty="0">
                <a:solidFill>
                  <a:srgbClr val="002060"/>
                </a:solidFill>
                <a:effectLst/>
                <a:latin typeface="Times New Roman" panose="02020603050405020304" pitchFamily="18" charset="0"/>
                <a:cs typeface="Times New Roman" panose="02020603050405020304" pitchFamily="18" charset="0"/>
              </a:rPr>
              <a:t>частиц</a:t>
            </a:r>
            <a:r>
              <a:rPr kumimoji="0" lang="ru-RU" altLang="ru-RU" sz="2400" b="1" dirty="0">
                <a:solidFill>
                  <a:srgbClr val="002060"/>
                </a:solidFill>
                <a:latin typeface="Times New Roman" panose="02020603050405020304" pitchFamily="18" charset="0"/>
                <a:cs typeface="Times New Roman" panose="02020603050405020304" pitchFamily="18" charset="0"/>
              </a:rPr>
              <a:t>:</a:t>
            </a:r>
            <a:endParaRPr kumimoji="0" lang="en-US" altLang="ru-RU" sz="2400" b="1" dirty="0">
              <a:solidFill>
                <a:srgbClr val="002060"/>
              </a:solidFill>
              <a:latin typeface="Times New Roman" panose="02020603050405020304" pitchFamily="18" charset="0"/>
              <a:cs typeface="Times New Roman" panose="02020603050405020304" pitchFamily="18" charset="0"/>
            </a:endParaRPr>
          </a:p>
          <a:p>
            <a:pPr marL="0" indent="0">
              <a:buFontTx/>
              <a:buNone/>
            </a:pPr>
            <a:endParaRPr kumimoji="0" lang="en-US" altLang="ru-RU" sz="2400" b="1" dirty="0">
              <a:solidFill>
                <a:srgbClr val="002060"/>
              </a:solidFill>
              <a:latin typeface="Times New Roman" panose="02020603050405020304" pitchFamily="18" charset="0"/>
              <a:cs typeface="Times New Roman" panose="02020603050405020304" pitchFamily="18" charset="0"/>
            </a:endParaRPr>
          </a:p>
          <a:p>
            <a:pPr marL="0" indent="0">
              <a:buFontTx/>
              <a:buNone/>
            </a:pPr>
            <a:r>
              <a:rPr lang="en-GB" sz="2400" b="1" i="0" u="none" strike="noStrike" dirty="0">
                <a:solidFill>
                  <a:srgbClr val="002060"/>
                </a:solidFill>
                <a:effectLst/>
                <a:latin typeface="Times New Roman" panose="02020603050405020304" pitchFamily="18" charset="0"/>
                <a:cs typeface="Times New Roman" panose="02020603050405020304" pitchFamily="18" charset="0"/>
              </a:rPr>
              <a:t>M</a:t>
            </a:r>
            <a:r>
              <a:rPr lang="en-GB" sz="2400" b="1" i="0" u="none" strike="noStrike" baseline="-25000" dirty="0">
                <a:solidFill>
                  <a:srgbClr val="002060"/>
                </a:solidFill>
                <a:effectLst/>
                <a:latin typeface="Times New Roman" panose="02020603050405020304" pitchFamily="18" charset="0"/>
                <a:cs typeface="Times New Roman" panose="02020603050405020304" pitchFamily="18" charset="0"/>
              </a:rPr>
              <a:t>A</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c</a:t>
            </a:r>
            <a:r>
              <a:rPr lang="en-GB" sz="2400" b="1" i="0" u="none" strike="noStrike" baseline="30000" dirty="0">
                <a:solidFill>
                  <a:srgbClr val="002060"/>
                </a:solidFill>
                <a:effectLst/>
                <a:latin typeface="Times New Roman" panose="02020603050405020304" pitchFamily="18" charset="0"/>
                <a:cs typeface="Times New Roman" panose="02020603050405020304" pitchFamily="18" charset="0"/>
              </a:rPr>
              <a:t>2</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 = M</a:t>
            </a:r>
            <a:r>
              <a:rPr lang="en-GB" sz="2400" b="1" i="0" u="none" strike="noStrike" baseline="-25000" dirty="0">
                <a:solidFill>
                  <a:srgbClr val="002060"/>
                </a:solidFill>
                <a:effectLst/>
                <a:latin typeface="Times New Roman" panose="02020603050405020304" pitchFamily="18" charset="0"/>
                <a:cs typeface="Times New Roman" panose="02020603050405020304" pitchFamily="18" charset="0"/>
              </a:rPr>
              <a:t>B</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c</a:t>
            </a:r>
            <a:r>
              <a:rPr lang="en-GB" sz="2400" b="1" i="0" u="none" strike="noStrike" baseline="30000" dirty="0">
                <a:solidFill>
                  <a:srgbClr val="002060"/>
                </a:solidFill>
                <a:effectLst/>
                <a:latin typeface="Times New Roman" panose="02020603050405020304" pitchFamily="18" charset="0"/>
                <a:cs typeface="Times New Roman" panose="02020603050405020304" pitchFamily="18" charset="0"/>
              </a:rPr>
              <a:t>2</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 + M</a:t>
            </a:r>
            <a:r>
              <a:rPr lang="el-GR" sz="2400" b="1" i="0" u="none" strike="noStrike" baseline="-25000" dirty="0">
                <a:solidFill>
                  <a:srgbClr val="002060"/>
                </a:solidFill>
                <a:effectLst/>
                <a:latin typeface="Times New Roman" panose="02020603050405020304" pitchFamily="18" charset="0"/>
                <a:cs typeface="Times New Roman" panose="02020603050405020304" pitchFamily="18" charset="0"/>
              </a:rPr>
              <a:t>α</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c</a:t>
            </a:r>
            <a:r>
              <a:rPr lang="en-GB" sz="2400" b="1" i="0" u="none" strike="noStrike" baseline="30000" dirty="0">
                <a:solidFill>
                  <a:srgbClr val="002060"/>
                </a:solidFill>
                <a:effectLst/>
                <a:latin typeface="Times New Roman" panose="02020603050405020304" pitchFamily="18" charset="0"/>
                <a:cs typeface="Times New Roman" panose="02020603050405020304" pitchFamily="18" charset="0"/>
              </a:rPr>
              <a:t>2</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 + Q</a:t>
            </a:r>
            <a:r>
              <a:rPr lang="el-GR" sz="2400" b="1" i="0" u="none" strike="noStrike" baseline="-25000" dirty="0">
                <a:solidFill>
                  <a:srgbClr val="002060"/>
                </a:solidFill>
                <a:effectLst/>
                <a:latin typeface="Times New Roman" panose="02020603050405020304" pitchFamily="18" charset="0"/>
                <a:cs typeface="Times New Roman" panose="02020603050405020304" pitchFamily="18" charset="0"/>
              </a:rPr>
              <a:t>α</a:t>
            </a:r>
            <a:r>
              <a:rPr lang="el-GR" sz="2400" b="1" i="0" u="none" strike="noStrike" dirty="0">
                <a:solidFill>
                  <a:srgbClr val="002060"/>
                </a:solidFill>
                <a:effectLst/>
                <a:latin typeface="Times New Roman" panose="02020603050405020304" pitchFamily="18" charset="0"/>
                <a:cs typeface="Times New Roman" panose="02020603050405020304" pitchFamily="18" charset="0"/>
              </a:rPr>
              <a:t>,</a:t>
            </a:r>
            <a:br>
              <a:rPr lang="el-GR" sz="2400" b="1" i="0" u="none" strike="noStrike" dirty="0">
                <a:solidFill>
                  <a:srgbClr val="002060"/>
                </a:solidFill>
                <a:effectLst/>
                <a:latin typeface="Times New Roman" panose="02020603050405020304" pitchFamily="18" charset="0"/>
                <a:cs typeface="Times New Roman" panose="02020603050405020304" pitchFamily="18" charset="0"/>
              </a:rPr>
            </a:br>
            <a:r>
              <a:rPr lang="en-GB" sz="2400" b="1" i="0" u="none" strike="noStrike" dirty="0">
                <a:solidFill>
                  <a:srgbClr val="002060"/>
                </a:solidFill>
                <a:effectLst/>
                <a:latin typeface="Times New Roman" panose="02020603050405020304" pitchFamily="18" charset="0"/>
                <a:cs typeface="Times New Roman" panose="02020603050405020304" pitchFamily="18" charset="0"/>
              </a:rPr>
              <a:t>Q</a:t>
            </a:r>
            <a:r>
              <a:rPr lang="el-GR" sz="2400" b="1" i="0" u="none" strike="noStrike" baseline="-25000" dirty="0">
                <a:solidFill>
                  <a:srgbClr val="002060"/>
                </a:solidFill>
                <a:effectLst/>
                <a:latin typeface="Times New Roman" panose="02020603050405020304" pitchFamily="18" charset="0"/>
                <a:cs typeface="Times New Roman" panose="02020603050405020304" pitchFamily="18" charset="0"/>
              </a:rPr>
              <a:t>α</a:t>
            </a:r>
            <a:r>
              <a:rPr lang="el-GR" sz="2400" b="1" i="0" u="none" strike="noStrike" dirty="0">
                <a:solidFill>
                  <a:srgbClr val="002060"/>
                </a:solidFill>
                <a:effectLst/>
                <a:latin typeface="Times New Roman" panose="02020603050405020304" pitchFamily="18" charset="0"/>
                <a:cs typeface="Times New Roman" panose="02020603050405020304" pitchFamily="18" charset="0"/>
              </a:rPr>
              <a:t> = </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E</a:t>
            </a:r>
            <a:r>
              <a:rPr lang="el-GR" sz="2400" b="1" i="0" u="none" strike="noStrike" baseline="-25000" dirty="0">
                <a:solidFill>
                  <a:srgbClr val="002060"/>
                </a:solidFill>
                <a:effectLst/>
                <a:latin typeface="Times New Roman" panose="02020603050405020304" pitchFamily="18" charset="0"/>
                <a:cs typeface="Times New Roman" panose="02020603050405020304" pitchFamily="18" charset="0"/>
              </a:rPr>
              <a:t>α</a:t>
            </a:r>
            <a:r>
              <a:rPr lang="el-GR" sz="2400" b="1" i="0" u="none" strike="noStrike" dirty="0">
                <a:solidFill>
                  <a:srgbClr val="002060"/>
                </a:solidFill>
                <a:effectLst/>
                <a:latin typeface="Times New Roman" panose="02020603050405020304" pitchFamily="18" charset="0"/>
                <a:cs typeface="Times New Roman" panose="02020603050405020304" pitchFamily="18" charset="0"/>
              </a:rPr>
              <a:t>(</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M</a:t>
            </a:r>
            <a:r>
              <a:rPr lang="en-GB" sz="2400" b="1" i="0" u="none" strike="noStrike" baseline="-25000" dirty="0">
                <a:solidFill>
                  <a:srgbClr val="002060"/>
                </a:solidFill>
                <a:effectLst/>
                <a:latin typeface="Times New Roman" panose="02020603050405020304" pitchFamily="18" charset="0"/>
                <a:cs typeface="Times New Roman" panose="02020603050405020304" pitchFamily="18" charset="0"/>
              </a:rPr>
              <a:t>B</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 + M</a:t>
            </a:r>
            <a:r>
              <a:rPr lang="el-GR" sz="2400" b="1" i="0" u="none" strike="noStrike" baseline="-25000" dirty="0">
                <a:solidFill>
                  <a:srgbClr val="002060"/>
                </a:solidFill>
                <a:effectLst/>
                <a:latin typeface="Times New Roman" panose="02020603050405020304" pitchFamily="18" charset="0"/>
                <a:cs typeface="Times New Roman" panose="02020603050405020304" pitchFamily="18" charset="0"/>
              </a:rPr>
              <a:t>α</a:t>
            </a:r>
            <a:r>
              <a:rPr lang="el-GR" sz="2400" b="1" i="0" u="none" strike="noStrike" dirty="0">
                <a:solidFill>
                  <a:srgbClr val="002060"/>
                </a:solidFill>
                <a:effectLst/>
                <a:latin typeface="Times New Roman" panose="02020603050405020304" pitchFamily="18" charset="0"/>
                <a:cs typeface="Times New Roman" panose="02020603050405020304" pitchFamily="18" charset="0"/>
              </a:rPr>
              <a:t>)/</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M</a:t>
            </a:r>
            <a:r>
              <a:rPr lang="en-GB" sz="2400" b="1" i="0" u="none" strike="noStrike" baseline="-25000" dirty="0">
                <a:solidFill>
                  <a:srgbClr val="002060"/>
                </a:solidFill>
                <a:effectLst/>
                <a:latin typeface="Times New Roman" panose="02020603050405020304" pitchFamily="18" charset="0"/>
                <a:cs typeface="Times New Roman" panose="02020603050405020304" pitchFamily="18" charset="0"/>
              </a:rPr>
              <a:t>B</a:t>
            </a:r>
            <a:r>
              <a:rPr lang="en-GB" sz="2400" b="1" i="0" u="none" strike="noStrike" dirty="0">
                <a:solidFill>
                  <a:srgbClr val="002060"/>
                </a:solidFill>
                <a:effectLst/>
                <a:latin typeface="Times New Roman" panose="02020603050405020304" pitchFamily="18" charset="0"/>
                <a:cs typeface="Times New Roman" panose="02020603050405020304" pitchFamily="18" charset="0"/>
              </a:rPr>
              <a:t>,</a:t>
            </a:r>
            <a:endParaRPr kumimoji="0" lang="en-US" altLang="ru-RU" sz="2400" b="1" dirty="0">
              <a:solidFill>
                <a:srgbClr val="002060"/>
              </a:solidFill>
              <a:latin typeface="Times New Roman" panose="02020603050405020304" pitchFamily="18" charset="0"/>
              <a:cs typeface="Times New Roman" panose="02020603050405020304" pitchFamily="18" charset="0"/>
            </a:endParaRPr>
          </a:p>
          <a:p>
            <a:pPr marL="0" indent="0">
              <a:buFontTx/>
              <a:buNone/>
            </a:pPr>
            <a:r>
              <a:rPr lang="ru-RU" sz="2400" b="1" dirty="0">
                <a:solidFill>
                  <a:srgbClr val="002060"/>
                </a:solidFill>
                <a:latin typeface="Times New Roman" panose="02020603050405020304" pitchFamily="18" charset="0"/>
                <a:cs typeface="Times New Roman" panose="02020603050405020304" pitchFamily="18" charset="0"/>
              </a:rPr>
              <a:t>где </a:t>
            </a:r>
            <a:r>
              <a:rPr lang="en-GB" sz="2400" b="1" dirty="0">
                <a:solidFill>
                  <a:srgbClr val="002060"/>
                </a:solidFill>
                <a:latin typeface="Times New Roman" panose="02020603050405020304" pitchFamily="18" charset="0"/>
                <a:cs typeface="Times New Roman" panose="02020603050405020304" pitchFamily="18" charset="0"/>
              </a:rPr>
              <a:t>E</a:t>
            </a:r>
            <a:r>
              <a:rPr lang="el-GR" sz="2400" b="1" baseline="-25000" dirty="0">
                <a:solidFill>
                  <a:srgbClr val="002060"/>
                </a:solidFill>
                <a:latin typeface="Times New Roman" panose="02020603050405020304" pitchFamily="18" charset="0"/>
                <a:cs typeface="Times New Roman" panose="02020603050405020304" pitchFamily="18" charset="0"/>
              </a:rPr>
              <a:t>α</a:t>
            </a:r>
            <a:r>
              <a:rPr lang="el-GR" sz="2400" b="1" dirty="0">
                <a:solidFill>
                  <a:srgbClr val="002060"/>
                </a:solidFill>
                <a:latin typeface="Times New Roman" panose="02020603050405020304" pitchFamily="18" charset="0"/>
                <a:cs typeface="Times New Roman" panose="02020603050405020304" pitchFamily="18" charset="0"/>
              </a:rPr>
              <a:t> − </a:t>
            </a:r>
            <a:r>
              <a:rPr lang="ru-RU" sz="2400" b="1" dirty="0">
                <a:solidFill>
                  <a:srgbClr val="002060"/>
                </a:solidFill>
                <a:latin typeface="Times New Roman" panose="02020603050405020304" pitchFamily="18" charset="0"/>
                <a:cs typeface="Times New Roman" panose="02020603050405020304" pitchFamily="18" charset="0"/>
              </a:rPr>
              <a:t>энергия </a:t>
            </a:r>
            <a:r>
              <a:rPr lang="el-GR" sz="2400" b="1" dirty="0">
                <a:solidFill>
                  <a:srgbClr val="002060"/>
                </a:solidFill>
                <a:latin typeface="Times New Roman" panose="02020603050405020304" pitchFamily="18" charset="0"/>
                <a:cs typeface="Times New Roman" panose="02020603050405020304" pitchFamily="18" charset="0"/>
              </a:rPr>
              <a:t>α-</a:t>
            </a:r>
            <a:r>
              <a:rPr lang="ru-RU" sz="2400" b="1" dirty="0">
                <a:solidFill>
                  <a:srgbClr val="002060"/>
                </a:solidFill>
                <a:latin typeface="Times New Roman" panose="02020603050405020304" pitchFamily="18" charset="0"/>
                <a:cs typeface="Times New Roman" panose="02020603050405020304" pitchFamily="18" charset="0"/>
              </a:rPr>
              <a:t>частицы, а </a:t>
            </a:r>
            <a:r>
              <a:rPr lang="en-GB" sz="2400" b="1" dirty="0">
                <a:solidFill>
                  <a:srgbClr val="002060"/>
                </a:solidFill>
                <a:latin typeface="Times New Roman" panose="02020603050405020304" pitchFamily="18" charset="0"/>
                <a:cs typeface="Times New Roman" panose="02020603050405020304" pitchFamily="18" charset="0"/>
              </a:rPr>
              <a:t>Q</a:t>
            </a:r>
            <a:r>
              <a:rPr lang="el-GR" sz="2400" b="1" baseline="-25000" dirty="0">
                <a:solidFill>
                  <a:srgbClr val="002060"/>
                </a:solidFill>
                <a:latin typeface="Times New Roman" panose="02020603050405020304" pitchFamily="18" charset="0"/>
                <a:cs typeface="Times New Roman" panose="02020603050405020304" pitchFamily="18" charset="0"/>
              </a:rPr>
              <a:t>α</a:t>
            </a:r>
            <a:r>
              <a:rPr lang="el-GR" sz="2400" b="1" dirty="0">
                <a:solidFill>
                  <a:srgbClr val="002060"/>
                </a:solidFill>
                <a:latin typeface="Times New Roman" panose="02020603050405020304" pitchFamily="18" charset="0"/>
                <a:cs typeface="Times New Roman" panose="02020603050405020304" pitchFamily="18" charset="0"/>
              </a:rPr>
              <a:t> − </a:t>
            </a:r>
            <a:r>
              <a:rPr lang="ru-RU" sz="2400" b="1" dirty="0">
                <a:solidFill>
                  <a:srgbClr val="002060"/>
                </a:solidFill>
                <a:latin typeface="Times New Roman" panose="02020603050405020304" pitchFamily="18" charset="0"/>
                <a:cs typeface="Times New Roman" panose="02020603050405020304" pitchFamily="18" charset="0"/>
              </a:rPr>
              <a:t>энергия </a:t>
            </a:r>
            <a:r>
              <a:rPr lang="el-GR" sz="2400" b="1" dirty="0">
                <a:solidFill>
                  <a:srgbClr val="002060"/>
                </a:solidFill>
                <a:latin typeface="Times New Roman" panose="02020603050405020304" pitchFamily="18" charset="0"/>
                <a:cs typeface="Times New Roman" panose="02020603050405020304" pitchFamily="18" charset="0"/>
              </a:rPr>
              <a:t>α-</a:t>
            </a:r>
            <a:r>
              <a:rPr lang="ru-RU" sz="2400" b="1" dirty="0">
                <a:solidFill>
                  <a:srgbClr val="002060"/>
                </a:solidFill>
                <a:latin typeface="Times New Roman" panose="02020603050405020304" pitchFamily="18" charset="0"/>
                <a:cs typeface="Times New Roman" panose="02020603050405020304" pitchFamily="18" charset="0"/>
              </a:rPr>
              <a:t>распада</a:t>
            </a:r>
            <a:r>
              <a:rPr kumimoji="0" lang="ru-RU" altLang="ru-RU" sz="2400" b="1" dirty="0">
                <a:solidFill>
                  <a:srgbClr val="002060"/>
                </a:solidFill>
                <a:latin typeface="Times New Roman" panose="02020603050405020304" pitchFamily="18" charset="0"/>
                <a:cs typeface="Times New Roman" panose="02020603050405020304" pitchFamily="18" charset="0"/>
              </a:rPr>
              <a:t>.</a:t>
            </a:r>
            <a:endParaRPr kumimoji="0" lang="en-US" altLang="ru-RU" sz="2400" b="1" dirty="0">
              <a:solidFill>
                <a:srgbClr val="002060"/>
              </a:solidFill>
              <a:latin typeface="Times New Roman" panose="02020603050405020304" pitchFamily="18" charset="0"/>
              <a:cs typeface="Times New Roman" panose="02020603050405020304" pitchFamily="18" charset="0"/>
            </a:endParaRPr>
          </a:p>
          <a:p>
            <a:pPr marL="0" indent="0">
              <a:buFontTx/>
              <a:buNone/>
            </a:pPr>
            <a:endParaRPr kumimoji="0" lang="en-US" altLang="ru-RU" sz="2400" b="1" dirty="0">
              <a:solidFill>
                <a:srgbClr val="002060"/>
              </a:solidFill>
              <a:latin typeface="Times New Roman" panose="02020603050405020304" pitchFamily="18" charset="0"/>
              <a:cs typeface="Times New Roman" panose="02020603050405020304" pitchFamily="18" charset="0"/>
            </a:endParaRPr>
          </a:p>
          <a:p>
            <a:pPr marL="0" indent="0" algn="just">
              <a:buFontTx/>
              <a:buNone/>
            </a:pPr>
            <a:r>
              <a:rPr lang="ru-RU" sz="2400" b="1" i="0" u="none" strike="noStrike" dirty="0">
                <a:solidFill>
                  <a:srgbClr val="000000"/>
                </a:solidFill>
                <a:effectLst/>
                <a:latin typeface="Times New Roman" panose="02020603050405020304" pitchFamily="18" charset="0"/>
                <a:cs typeface="Times New Roman" panose="02020603050405020304" pitchFamily="18" charset="0"/>
              </a:rPr>
              <a:t>Это соотношение написано для </a:t>
            </a:r>
            <a:r>
              <a:rPr lang="el-GR" sz="2400" b="1" i="0" u="none" strike="noStrike" dirty="0">
                <a:solidFill>
                  <a:srgbClr val="000000"/>
                </a:solidFill>
                <a:effectLst/>
                <a:latin typeface="Times New Roman" panose="02020603050405020304" pitchFamily="18" charset="0"/>
                <a:cs typeface="Times New Roman" panose="02020603050405020304" pitchFamily="18" charset="0"/>
              </a:rPr>
              <a:t>α-</a:t>
            </a:r>
            <a:r>
              <a:rPr lang="ru-RU" sz="2400" b="1" i="0" u="none" strike="noStrike" dirty="0">
                <a:solidFill>
                  <a:srgbClr val="000000"/>
                </a:solidFill>
                <a:effectLst/>
                <a:latin typeface="Times New Roman" panose="02020603050405020304" pitchFamily="18" charset="0"/>
                <a:cs typeface="Times New Roman" panose="02020603050405020304" pitchFamily="18" charset="0"/>
              </a:rPr>
              <a:t>распадов из основного состояния исходного ядра в основное состояние конечного ядра. Энергии возбуждения могут быть легко учтены. Точности, с которыми по энергии распада определяются массы атомных ядер, составляют ~ </a:t>
            </a:r>
            <a:r>
              <a:rPr lang="ru-RU" sz="2400" b="1" i="0" u="none" strike="noStrike" dirty="0">
                <a:solidFill>
                  <a:srgbClr val="FF0000"/>
                </a:solidFill>
                <a:effectLst/>
                <a:latin typeface="Times New Roman" panose="02020603050405020304" pitchFamily="18" charset="0"/>
                <a:cs typeface="Times New Roman" panose="02020603050405020304" pitchFamily="18" charset="0"/>
              </a:rPr>
              <a:t>100 кэВ</a:t>
            </a:r>
            <a:r>
              <a:rPr lang="ru-RU" sz="2400" b="1" i="0" u="none" strike="noStrike" dirty="0">
                <a:solidFill>
                  <a:srgbClr val="000000"/>
                </a:solidFill>
                <a:effectLst/>
                <a:latin typeface="Times New Roman" panose="02020603050405020304" pitchFamily="18" charset="0"/>
                <a:cs typeface="Times New Roman" panose="02020603050405020304" pitchFamily="18" charset="0"/>
              </a:rPr>
              <a:t>. Этот метод широко используется для определения масс сверхтяжелых ядер и их идентификации.</a:t>
            </a:r>
            <a:endParaRPr kumimoji="0" lang="ru-RU" altLang="ru-RU" sz="2400" b="1"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FF7AF34-2C3A-9E9B-3024-5FC29664E1AE}"/>
              </a:ext>
            </a:extLst>
          </p:cNvPr>
          <p:cNvSpPr>
            <a:spLocks noGrp="1"/>
          </p:cNvSpPr>
          <p:nvPr>
            <p:ph type="sldNum" sz="quarter" idx="12"/>
          </p:nvPr>
        </p:nvSpPr>
        <p:spPr/>
        <p:txBody>
          <a:bodyPr/>
          <a:lstStyle/>
          <a:p>
            <a:pPr>
              <a:defRPr/>
            </a:pPr>
            <a:fld id="{064D6751-8AE4-44B0-AA5F-981861BB2BA7}" type="slidenum">
              <a:rPr lang="en-US" altLang="ru-RU" smtClean="0"/>
              <a:pPr>
                <a:defRPr/>
              </a:pPr>
              <a:t>16</a:t>
            </a:fld>
            <a:endParaRPr lang="en-US" altLang="ru-RU"/>
          </a:p>
        </p:txBody>
      </p:sp>
    </p:spTree>
    <p:extLst>
      <p:ext uri="{BB962C8B-B14F-4D97-AF65-F5344CB8AC3E}">
        <p14:creationId xmlns:p14="http://schemas.microsoft.com/office/powerpoint/2010/main" val="1624211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8B26555-2169-1F35-179B-C03672371E44}"/>
              </a:ext>
            </a:extLst>
          </p:cNvPr>
          <p:cNvSpPr>
            <a:spLocks noGrp="1" noChangeArrowheads="1"/>
          </p:cNvSpPr>
          <p:nvPr>
            <p:ph type="title"/>
          </p:nvPr>
        </p:nvSpPr>
        <p:spPr>
          <a:xfrm>
            <a:off x="323850" y="2121693"/>
            <a:ext cx="8496300" cy="2614613"/>
          </a:xfrm>
        </p:spPr>
        <p:txBody>
          <a:bodyPr/>
          <a:lstStyle/>
          <a:p>
            <a:pPr eaLnBrk="1" hangingPunct="1"/>
            <a:r>
              <a:rPr kumimoji="0" lang="ru-RU" altLang="ru-RU" sz="2800" b="1" dirty="0">
                <a:solidFill>
                  <a:srgbClr val="FF0000"/>
                </a:solidFill>
                <a:latin typeface="Times New Roman" panose="02020603050405020304" pitchFamily="18" charset="0"/>
                <a:cs typeface="Times New Roman" panose="02020603050405020304" pitchFamily="18" charset="0"/>
              </a:rPr>
              <a:t>2. Методы определения масс ядер </a:t>
            </a:r>
            <a:br>
              <a:rPr kumimoji="0" lang="ru-RU" altLang="ru-RU" sz="2800" b="1" dirty="0">
                <a:solidFill>
                  <a:srgbClr val="FF0000"/>
                </a:solidFill>
                <a:latin typeface="Times New Roman" panose="02020603050405020304" pitchFamily="18" charset="0"/>
                <a:cs typeface="Times New Roman" panose="02020603050405020304" pitchFamily="18" charset="0"/>
              </a:rPr>
            </a:br>
            <a:r>
              <a:rPr kumimoji="0" lang="ru-RU" altLang="ru-RU" sz="2800" b="1" dirty="0">
                <a:solidFill>
                  <a:srgbClr val="FF0000"/>
                </a:solidFill>
                <a:latin typeface="Times New Roman" panose="02020603050405020304" pitchFamily="18" charset="0"/>
                <a:cs typeface="Times New Roman" panose="02020603050405020304" pitchFamily="18" charset="0"/>
              </a:rPr>
              <a:t>с помощью магнитного анализа</a:t>
            </a:r>
            <a:r>
              <a:rPr kumimoji="0" lang="en-US" altLang="ru-RU" sz="2800" b="1" dirty="0">
                <a:solidFill>
                  <a:srgbClr val="FF0000"/>
                </a:solidFill>
                <a:latin typeface="Times New Roman" panose="02020603050405020304" pitchFamily="18" charset="0"/>
                <a:cs typeface="Times New Roman" panose="02020603050405020304" pitchFamily="18" charset="0"/>
              </a:rPr>
              <a:t> </a:t>
            </a:r>
            <a:r>
              <a:rPr kumimoji="0" lang="ru-RU" altLang="ru-RU" sz="2800" b="1" dirty="0">
                <a:solidFill>
                  <a:srgbClr val="7030A0"/>
                </a:solidFill>
                <a:latin typeface="Times New Roman" panose="02020603050405020304" pitchFamily="18" charset="0"/>
                <a:cs typeface="Times New Roman" panose="02020603050405020304" pitchFamily="18" charset="0"/>
              </a:rPr>
              <a:t>и времени пролёта</a:t>
            </a:r>
            <a:r>
              <a:rPr kumimoji="0" lang="ru-RU" altLang="ru-RU" sz="2800" b="1" dirty="0">
                <a:solidFill>
                  <a:srgbClr val="FF0000"/>
                </a:solidFill>
                <a:latin typeface="Times New Roman" panose="02020603050405020304" pitchFamily="18" charset="0"/>
                <a:cs typeface="Times New Roman" panose="02020603050405020304" pitchFamily="18" charset="0"/>
              </a:rPr>
              <a:t> </a:t>
            </a:r>
            <a:br>
              <a:rPr kumimoji="0" lang="ru-RU" altLang="ru-RU" sz="2800" b="1" dirty="0">
                <a:solidFill>
                  <a:srgbClr val="FF0000"/>
                </a:solidFill>
                <a:latin typeface="Times New Roman" panose="02020603050405020304" pitchFamily="18" charset="0"/>
                <a:cs typeface="Times New Roman" panose="02020603050405020304" pitchFamily="18" charset="0"/>
              </a:rPr>
            </a:br>
            <a:r>
              <a:rPr kumimoji="0" lang="ru-RU" altLang="ru-RU" sz="3200" b="1" dirty="0">
                <a:solidFill>
                  <a:srgbClr val="FF0000"/>
                </a:solidFill>
                <a:latin typeface="Times New Roman" panose="02020603050405020304" pitchFamily="18" charset="0"/>
                <a:cs typeface="Times New Roman" panose="02020603050405020304" pitchFamily="18" charset="0"/>
              </a:rPr>
              <a:t>(</a:t>
            </a:r>
            <a:r>
              <a:rPr kumimoji="0" lang="en-US" altLang="ru-RU" sz="3200" b="1" dirty="0">
                <a:solidFill>
                  <a:srgbClr val="7030A0"/>
                </a:solidFill>
                <a:latin typeface="Times New Roman" panose="02020603050405020304" pitchFamily="18" charset="0"/>
                <a:cs typeface="Times New Roman" panose="02020603050405020304" pitchFamily="18" charset="0"/>
              </a:rPr>
              <a:t>B</a:t>
            </a:r>
            <a:r>
              <a:rPr lang="el-GR" sz="3200" b="1" i="0" u="none" strike="noStrike" dirty="0">
                <a:solidFill>
                  <a:srgbClr val="7030A0"/>
                </a:solidFill>
                <a:effectLst/>
                <a:latin typeface="Times New Roman" panose="02020603050405020304" pitchFamily="18" charset="0"/>
                <a:cs typeface="Times New Roman" panose="02020603050405020304" pitchFamily="18" charset="0"/>
              </a:rPr>
              <a:t>ρ</a:t>
            </a:r>
            <a:r>
              <a:rPr lang="en-US" sz="3200" b="1" i="0" u="none" strike="noStrike" dirty="0">
                <a:solidFill>
                  <a:srgbClr val="7030A0"/>
                </a:solidFill>
                <a:effectLst/>
                <a:latin typeface="Times New Roman" panose="02020603050405020304" pitchFamily="18" charset="0"/>
                <a:cs typeface="Times New Roman" panose="02020603050405020304" pitchFamily="18" charset="0"/>
              </a:rPr>
              <a:t>-TOF</a:t>
            </a:r>
            <a:r>
              <a:rPr lang="en-US" sz="3200" b="1" i="0" u="none" strike="noStrike" dirty="0">
                <a:solidFill>
                  <a:srgbClr val="FF0000"/>
                </a:solidFill>
                <a:effectLst/>
                <a:latin typeface="Times New Roman" panose="02020603050405020304" pitchFamily="18" charset="0"/>
                <a:cs typeface="Times New Roman" panose="02020603050405020304" pitchFamily="18" charset="0"/>
              </a:rPr>
              <a:t>)</a:t>
            </a:r>
            <a:endParaRPr kumimoji="0" lang="ru-RU" altLang="ru-RU" sz="3200"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46F87F-1E66-E459-96B6-EADBD16E0F8D}"/>
              </a:ext>
            </a:extLst>
          </p:cNvPr>
          <p:cNvSpPr>
            <a:spLocks noGrp="1"/>
          </p:cNvSpPr>
          <p:nvPr>
            <p:ph type="sldNum" sz="quarter" idx="12"/>
          </p:nvPr>
        </p:nvSpPr>
        <p:spPr/>
        <p:txBody>
          <a:bodyPr/>
          <a:lstStyle/>
          <a:p>
            <a:pPr>
              <a:defRPr/>
            </a:pPr>
            <a:fld id="{064D6751-8AE4-44B0-AA5F-981861BB2BA7}" type="slidenum">
              <a:rPr lang="en-US" altLang="ru-RU" smtClean="0"/>
              <a:pPr>
                <a:defRPr/>
              </a:pPr>
              <a:t>17</a:t>
            </a:fld>
            <a:endParaRPr lang="en-US" altLang="ru-RU"/>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Содержимое 2"/>
          <p:cNvSpPr>
            <a:spLocks noGrp="1"/>
          </p:cNvSpPr>
          <p:nvPr>
            <p:ph idx="1"/>
          </p:nvPr>
        </p:nvSpPr>
        <p:spPr>
          <a:xfrm>
            <a:off x="443813" y="3610233"/>
            <a:ext cx="8445843" cy="2697891"/>
          </a:xfrm>
        </p:spPr>
        <p:txBody>
          <a:bodyPr/>
          <a:lstStyle/>
          <a:p>
            <a:pPr marL="0" indent="0">
              <a:buNone/>
            </a:pPr>
            <a:r>
              <a:rPr kumimoji="0" lang="ru-RU" altLang="ru-RU" sz="2000" b="1" dirty="0">
                <a:solidFill>
                  <a:srgbClr val="002060"/>
                </a:solidFill>
              </a:rPr>
              <a:t>Силы действующие на частицы в электрическом и магнитном полях</a:t>
            </a:r>
            <a:r>
              <a:rPr kumimoji="0" lang="en-US" altLang="ru-RU" sz="2000" b="1" dirty="0">
                <a:solidFill>
                  <a:srgbClr val="002060"/>
                </a:solidFill>
              </a:rPr>
              <a:t>:</a:t>
            </a:r>
          </a:p>
          <a:p>
            <a:r>
              <a:rPr kumimoji="0" lang="en-US" altLang="ru-RU" sz="2000" b="1" dirty="0">
                <a:solidFill>
                  <a:srgbClr val="002060"/>
                </a:solidFill>
              </a:rPr>
              <a:t>F</a:t>
            </a:r>
            <a:r>
              <a:rPr kumimoji="0" lang="en-US" altLang="ru-RU" sz="2000" i="1" baseline="-25000" dirty="0">
                <a:solidFill>
                  <a:srgbClr val="002060"/>
                </a:solidFill>
              </a:rPr>
              <a:t>E</a:t>
            </a:r>
            <a:r>
              <a:rPr kumimoji="0" lang="en-US" altLang="ru-RU" sz="2000" dirty="0">
                <a:solidFill>
                  <a:srgbClr val="002060"/>
                </a:solidFill>
              </a:rPr>
              <a:t> = </a:t>
            </a:r>
            <a:r>
              <a:rPr kumimoji="0" lang="en-US" altLang="ru-RU" sz="2000" i="1" dirty="0" err="1">
                <a:solidFill>
                  <a:srgbClr val="002060"/>
                </a:solidFill>
              </a:rPr>
              <a:t>q</a:t>
            </a:r>
            <a:r>
              <a:rPr kumimoji="0" lang="en-US" altLang="ru-RU" sz="2000" b="1" dirty="0" err="1">
                <a:solidFill>
                  <a:srgbClr val="002060"/>
                </a:solidFill>
              </a:rPr>
              <a:t>E</a:t>
            </a:r>
            <a:r>
              <a:rPr kumimoji="0" lang="en-US" altLang="ru-RU" sz="2000" b="1" dirty="0">
                <a:solidFill>
                  <a:srgbClr val="002060"/>
                </a:solidFill>
              </a:rPr>
              <a:t>; E </a:t>
            </a:r>
            <a:r>
              <a:rPr kumimoji="0" lang="en-US" altLang="ru-RU" sz="2000" dirty="0">
                <a:solidFill>
                  <a:srgbClr val="002060"/>
                </a:solidFill>
              </a:rPr>
              <a:t>– </a:t>
            </a:r>
            <a:r>
              <a:rPr kumimoji="0" lang="ru-RU" altLang="ru-RU" sz="2000" dirty="0">
                <a:solidFill>
                  <a:srgbClr val="002060"/>
                </a:solidFill>
              </a:rPr>
              <a:t>напряжённость электрического поля, </a:t>
            </a:r>
            <a:r>
              <a:rPr kumimoji="0" lang="en-US" altLang="ru-RU" sz="2000" i="1" dirty="0">
                <a:solidFill>
                  <a:srgbClr val="002060"/>
                </a:solidFill>
              </a:rPr>
              <a:t>q</a:t>
            </a:r>
            <a:r>
              <a:rPr kumimoji="0" lang="en-US" altLang="ru-RU" sz="2000" dirty="0">
                <a:solidFill>
                  <a:srgbClr val="002060"/>
                </a:solidFill>
              </a:rPr>
              <a:t> – </a:t>
            </a:r>
            <a:r>
              <a:rPr kumimoji="0" lang="ru-RU" altLang="ru-RU" sz="2000" dirty="0">
                <a:solidFill>
                  <a:srgbClr val="002060"/>
                </a:solidFill>
              </a:rPr>
              <a:t>заряд иона;</a:t>
            </a:r>
            <a:endParaRPr kumimoji="0" lang="en-US" altLang="ru-RU" sz="2000" dirty="0">
              <a:solidFill>
                <a:srgbClr val="002060"/>
              </a:solidFill>
            </a:endParaRPr>
          </a:p>
          <a:p>
            <a:r>
              <a:rPr kumimoji="0" lang="en-US" altLang="ru-RU" sz="2000" b="1" dirty="0">
                <a:solidFill>
                  <a:srgbClr val="002060"/>
                </a:solidFill>
              </a:rPr>
              <a:t>F</a:t>
            </a:r>
            <a:r>
              <a:rPr kumimoji="0" lang="en-US" altLang="ru-RU" sz="2000" i="1" baseline="-25000" dirty="0">
                <a:solidFill>
                  <a:srgbClr val="002060"/>
                </a:solidFill>
              </a:rPr>
              <a:t>B</a:t>
            </a:r>
            <a:r>
              <a:rPr kumimoji="0" lang="en-US" altLang="ru-RU" sz="2000" dirty="0">
                <a:solidFill>
                  <a:srgbClr val="002060"/>
                </a:solidFill>
              </a:rPr>
              <a:t> = </a:t>
            </a:r>
            <a:r>
              <a:rPr kumimoji="0" lang="en-US" altLang="ru-RU" sz="2000" i="1" dirty="0">
                <a:solidFill>
                  <a:srgbClr val="002060"/>
                </a:solidFill>
              </a:rPr>
              <a:t>q</a:t>
            </a:r>
            <a:r>
              <a:rPr kumimoji="0" lang="en-US" altLang="ru-RU" sz="2000" dirty="0">
                <a:solidFill>
                  <a:srgbClr val="002060"/>
                </a:solidFill>
              </a:rPr>
              <a:t>[</a:t>
            </a:r>
            <a:r>
              <a:rPr kumimoji="0" lang="en-US" altLang="ru-RU" sz="2000" b="1" dirty="0" err="1">
                <a:solidFill>
                  <a:srgbClr val="002060"/>
                </a:solidFill>
              </a:rPr>
              <a:t>v×B</a:t>
            </a:r>
            <a:r>
              <a:rPr kumimoji="0" lang="en-US" altLang="ru-RU" sz="2000" dirty="0">
                <a:solidFill>
                  <a:srgbClr val="002060"/>
                </a:solidFill>
              </a:rPr>
              <a:t>]</a:t>
            </a:r>
            <a:r>
              <a:rPr kumimoji="0" lang="en-US" altLang="ru-RU" sz="2000" b="1" dirty="0">
                <a:solidFill>
                  <a:srgbClr val="002060"/>
                </a:solidFill>
              </a:rPr>
              <a:t>; B </a:t>
            </a:r>
            <a:r>
              <a:rPr kumimoji="0" lang="en-US" altLang="ru-RU" sz="2000" dirty="0">
                <a:solidFill>
                  <a:srgbClr val="002060"/>
                </a:solidFill>
              </a:rPr>
              <a:t>–</a:t>
            </a:r>
            <a:r>
              <a:rPr kumimoji="0" lang="en-US" altLang="ru-RU" sz="2000" b="1" dirty="0">
                <a:solidFill>
                  <a:srgbClr val="002060"/>
                </a:solidFill>
              </a:rPr>
              <a:t> </a:t>
            </a:r>
            <a:r>
              <a:rPr kumimoji="0" lang="ru-RU" altLang="ru-RU" sz="2000" dirty="0">
                <a:solidFill>
                  <a:srgbClr val="002060"/>
                </a:solidFill>
              </a:rPr>
              <a:t>индукция магнитного поля, </a:t>
            </a:r>
            <a:r>
              <a:rPr kumimoji="0" lang="en-US" altLang="ru-RU" sz="2000" b="1" dirty="0">
                <a:solidFill>
                  <a:srgbClr val="002060"/>
                </a:solidFill>
              </a:rPr>
              <a:t>v</a:t>
            </a:r>
            <a:r>
              <a:rPr kumimoji="0" lang="ru-RU" altLang="ru-RU" sz="2000" b="1" dirty="0">
                <a:solidFill>
                  <a:srgbClr val="002060"/>
                </a:solidFill>
              </a:rPr>
              <a:t> </a:t>
            </a:r>
            <a:r>
              <a:rPr kumimoji="0" lang="ru-RU" altLang="ru-RU" sz="2000" dirty="0">
                <a:solidFill>
                  <a:srgbClr val="002060"/>
                </a:solidFill>
              </a:rPr>
              <a:t>– скорость частицы;</a:t>
            </a:r>
          </a:p>
          <a:p>
            <a:r>
              <a:rPr kumimoji="0" lang="ru-RU" altLang="ru-RU" sz="2000" dirty="0">
                <a:solidFill>
                  <a:srgbClr val="002060"/>
                </a:solidFill>
              </a:rPr>
              <a:t>Уравнение движения:</a:t>
            </a:r>
          </a:p>
          <a:p>
            <a:pPr>
              <a:buFontTx/>
              <a:buNone/>
            </a:pPr>
            <a:r>
              <a:rPr kumimoji="0" lang="en-US" altLang="ru-RU" sz="2000" dirty="0">
                <a:solidFill>
                  <a:srgbClr val="002060"/>
                </a:solidFill>
              </a:rPr>
              <a:t>   </a:t>
            </a:r>
            <a:r>
              <a:rPr kumimoji="0" lang="en-US" altLang="ru-RU" sz="2000" i="1" dirty="0">
                <a:solidFill>
                  <a:srgbClr val="002060"/>
                </a:solidFill>
              </a:rPr>
              <a:t>d</a:t>
            </a:r>
            <a:r>
              <a:rPr kumimoji="0" lang="en-US" altLang="ru-RU" sz="2000" dirty="0">
                <a:solidFill>
                  <a:srgbClr val="002060"/>
                </a:solidFill>
              </a:rPr>
              <a:t>(</a:t>
            </a:r>
            <a:r>
              <a:rPr kumimoji="0" lang="en-US" altLang="ru-RU" sz="2000" i="1" dirty="0" err="1">
                <a:solidFill>
                  <a:srgbClr val="002060"/>
                </a:solidFill>
              </a:rPr>
              <a:t>m</a:t>
            </a:r>
            <a:r>
              <a:rPr kumimoji="0" lang="en-US" altLang="ru-RU" sz="2000" dirty="0" err="1">
                <a:solidFill>
                  <a:srgbClr val="002060"/>
                </a:solidFill>
              </a:rPr>
              <a:t>·</a:t>
            </a:r>
            <a:r>
              <a:rPr kumimoji="0" lang="en-US" altLang="ru-RU" sz="2000" b="1" dirty="0" err="1">
                <a:solidFill>
                  <a:srgbClr val="002060"/>
                </a:solidFill>
              </a:rPr>
              <a:t>v</a:t>
            </a:r>
            <a:r>
              <a:rPr kumimoji="0" lang="en-US" altLang="ru-RU" sz="2000" dirty="0">
                <a:solidFill>
                  <a:srgbClr val="002060"/>
                </a:solidFill>
              </a:rPr>
              <a:t>)/</a:t>
            </a:r>
            <a:r>
              <a:rPr kumimoji="0" lang="en-US" altLang="ru-RU" sz="2000" i="1" dirty="0">
                <a:solidFill>
                  <a:srgbClr val="002060"/>
                </a:solidFill>
              </a:rPr>
              <a:t>dt </a:t>
            </a:r>
            <a:r>
              <a:rPr kumimoji="0" lang="en-US" altLang="ru-RU" sz="2000" dirty="0">
                <a:solidFill>
                  <a:srgbClr val="002060"/>
                </a:solidFill>
              </a:rPr>
              <a:t>= </a:t>
            </a:r>
            <a:r>
              <a:rPr kumimoji="0" lang="en-US" altLang="ru-RU" sz="2000" b="1" dirty="0">
                <a:solidFill>
                  <a:srgbClr val="002060"/>
                </a:solidFill>
              </a:rPr>
              <a:t>F</a:t>
            </a:r>
            <a:r>
              <a:rPr kumimoji="0" lang="en-US" altLang="ru-RU" sz="2000" i="1" baseline="-25000" dirty="0">
                <a:solidFill>
                  <a:srgbClr val="002060"/>
                </a:solidFill>
              </a:rPr>
              <a:t>E</a:t>
            </a:r>
            <a:r>
              <a:rPr kumimoji="0" lang="en-US" altLang="ru-RU" sz="2000" dirty="0">
                <a:solidFill>
                  <a:srgbClr val="002060"/>
                </a:solidFill>
              </a:rPr>
              <a:t> + </a:t>
            </a:r>
            <a:r>
              <a:rPr kumimoji="0" lang="en-US" altLang="ru-RU" sz="2000" b="1" dirty="0">
                <a:solidFill>
                  <a:srgbClr val="002060"/>
                </a:solidFill>
              </a:rPr>
              <a:t>F</a:t>
            </a:r>
            <a:r>
              <a:rPr kumimoji="0" lang="en-US" altLang="ru-RU" sz="2000" i="1" baseline="-25000" dirty="0">
                <a:solidFill>
                  <a:srgbClr val="002060"/>
                </a:solidFill>
              </a:rPr>
              <a:t>B</a:t>
            </a:r>
            <a:r>
              <a:rPr kumimoji="0" lang="en-US" altLang="ru-RU" sz="2000" dirty="0">
                <a:solidFill>
                  <a:srgbClr val="002060"/>
                </a:solidFill>
              </a:rPr>
              <a:t>,</a:t>
            </a:r>
            <a:r>
              <a:rPr kumimoji="0" lang="en-US" altLang="ru-RU" sz="2000" i="1" baseline="-25000" dirty="0">
                <a:solidFill>
                  <a:srgbClr val="002060"/>
                </a:solidFill>
              </a:rPr>
              <a:t> </a:t>
            </a:r>
            <a:endParaRPr kumimoji="0" lang="ru-RU" altLang="ru-RU" sz="2000" i="1" baseline="-25000" dirty="0">
              <a:solidFill>
                <a:srgbClr val="002060"/>
              </a:solidFill>
            </a:endParaRPr>
          </a:p>
          <a:p>
            <a:pPr>
              <a:buFontTx/>
              <a:buNone/>
            </a:pPr>
            <a:r>
              <a:rPr kumimoji="0" lang="en-US" altLang="ru-RU" sz="2000" i="1" dirty="0">
                <a:solidFill>
                  <a:srgbClr val="002060"/>
                </a:solidFill>
              </a:rPr>
              <a:t>   m </a:t>
            </a:r>
            <a:r>
              <a:rPr kumimoji="0" lang="en-US" altLang="ru-RU" sz="2000" dirty="0">
                <a:solidFill>
                  <a:srgbClr val="002060"/>
                </a:solidFill>
              </a:rPr>
              <a:t>= </a:t>
            </a:r>
            <a:r>
              <a:rPr kumimoji="0" lang="en-US" altLang="ru-RU" sz="2000" i="1" dirty="0">
                <a:solidFill>
                  <a:srgbClr val="002060"/>
                </a:solidFill>
              </a:rPr>
              <a:t>m</a:t>
            </a:r>
            <a:r>
              <a:rPr kumimoji="0" lang="en-US" altLang="ru-RU" sz="2000" baseline="-25000" dirty="0">
                <a:solidFill>
                  <a:srgbClr val="002060"/>
                </a:solidFill>
              </a:rPr>
              <a:t>0</a:t>
            </a:r>
            <a:r>
              <a:rPr kumimoji="0" lang="en-US" altLang="ru-RU" sz="2000" dirty="0">
                <a:solidFill>
                  <a:srgbClr val="002060"/>
                </a:solidFill>
              </a:rPr>
              <a:t>·</a:t>
            </a:r>
            <a:r>
              <a:rPr kumimoji="0" lang="el-GR" altLang="ru-RU" sz="2000" dirty="0">
                <a:solidFill>
                  <a:srgbClr val="002060"/>
                </a:solidFill>
              </a:rPr>
              <a:t>γ</a:t>
            </a:r>
            <a:r>
              <a:rPr kumimoji="0" lang="en-US" altLang="ru-RU" sz="2000" dirty="0">
                <a:solidFill>
                  <a:srgbClr val="002060"/>
                </a:solidFill>
              </a:rPr>
              <a:t>; </a:t>
            </a:r>
            <a:r>
              <a:rPr kumimoji="0" lang="el-GR" altLang="ru-RU" sz="2000" dirty="0">
                <a:solidFill>
                  <a:srgbClr val="002060"/>
                </a:solidFill>
              </a:rPr>
              <a:t>γ</a:t>
            </a:r>
            <a:r>
              <a:rPr kumimoji="0" lang="en-US" altLang="ru-RU" sz="2000" dirty="0">
                <a:solidFill>
                  <a:srgbClr val="002060"/>
                </a:solidFill>
              </a:rPr>
              <a:t> = 1/(1 - </a:t>
            </a:r>
            <a:r>
              <a:rPr kumimoji="0" lang="el-GR" altLang="ru-RU" sz="2000" dirty="0">
                <a:solidFill>
                  <a:srgbClr val="002060"/>
                </a:solidFill>
              </a:rPr>
              <a:t>β</a:t>
            </a:r>
            <a:r>
              <a:rPr kumimoji="0" lang="en-US" altLang="ru-RU" sz="2000" baseline="30000" dirty="0">
                <a:solidFill>
                  <a:srgbClr val="002060"/>
                </a:solidFill>
              </a:rPr>
              <a:t>2</a:t>
            </a:r>
            <a:r>
              <a:rPr kumimoji="0" lang="en-US" altLang="ru-RU" sz="2000" dirty="0">
                <a:solidFill>
                  <a:srgbClr val="002060"/>
                </a:solidFill>
              </a:rPr>
              <a:t>)</a:t>
            </a:r>
            <a:r>
              <a:rPr kumimoji="0" lang="en-US" altLang="ru-RU" sz="2000" baseline="30000" dirty="0">
                <a:solidFill>
                  <a:srgbClr val="002060"/>
                </a:solidFill>
              </a:rPr>
              <a:t>1/2 </a:t>
            </a:r>
            <a:r>
              <a:rPr kumimoji="0" lang="en-US" altLang="ru-RU" sz="2000" dirty="0">
                <a:solidFill>
                  <a:srgbClr val="002060"/>
                </a:solidFill>
              </a:rPr>
              <a:t>; </a:t>
            </a:r>
            <a:r>
              <a:rPr kumimoji="0" lang="el-GR" altLang="ru-RU" sz="2000" dirty="0">
                <a:solidFill>
                  <a:srgbClr val="002060"/>
                </a:solidFill>
              </a:rPr>
              <a:t>β</a:t>
            </a:r>
            <a:r>
              <a:rPr kumimoji="0" lang="en-US" altLang="ru-RU" sz="2000" dirty="0">
                <a:solidFill>
                  <a:srgbClr val="002060"/>
                </a:solidFill>
              </a:rPr>
              <a:t> = v/c.</a:t>
            </a:r>
          </a:p>
          <a:p>
            <a:r>
              <a:rPr kumimoji="0" lang="ru-RU" altLang="ru-RU" sz="2000" dirty="0">
                <a:solidFill>
                  <a:srgbClr val="002060"/>
                </a:solidFill>
              </a:rPr>
              <a:t>Осевые траектории</a:t>
            </a:r>
            <a:r>
              <a:rPr kumimoji="0" lang="en-US" altLang="ru-RU" sz="2000" dirty="0">
                <a:solidFill>
                  <a:srgbClr val="002060"/>
                </a:solidFill>
              </a:rPr>
              <a:t>: </a:t>
            </a:r>
            <a:r>
              <a:rPr kumimoji="0" lang="el-GR" altLang="ru-RU" sz="2000" dirty="0"/>
              <a:t>m</a:t>
            </a:r>
            <a:r>
              <a:rPr kumimoji="0" lang="el-GR" altLang="ru-RU" sz="2000" i="1" dirty="0"/>
              <a:t> </a:t>
            </a:r>
            <a:r>
              <a:rPr kumimoji="0" lang="el-GR" altLang="ru-RU" sz="2000" dirty="0"/>
              <a:t>= m</a:t>
            </a:r>
            <a:r>
              <a:rPr kumimoji="0" lang="el-GR" altLang="ru-RU" sz="2000" baseline="-25000" dirty="0"/>
              <a:t>0</a:t>
            </a:r>
            <a:r>
              <a:rPr kumimoji="0" lang="el-GR" altLang="ru-RU" sz="2000" dirty="0"/>
              <a:t> + ∆m, v</a:t>
            </a:r>
            <a:r>
              <a:rPr kumimoji="0" lang="el-GR" altLang="ru-RU" sz="2000" i="1" dirty="0"/>
              <a:t> </a:t>
            </a:r>
            <a:r>
              <a:rPr kumimoji="0" lang="el-GR" altLang="ru-RU" sz="2000" dirty="0"/>
              <a:t>= v</a:t>
            </a:r>
            <a:r>
              <a:rPr kumimoji="0" lang="el-GR" altLang="ru-RU" sz="2000" baseline="-25000" dirty="0"/>
              <a:t>0</a:t>
            </a:r>
            <a:r>
              <a:rPr kumimoji="0" lang="el-GR" altLang="ru-RU" sz="2000" dirty="0"/>
              <a:t> + ∆v, q</a:t>
            </a:r>
            <a:r>
              <a:rPr kumimoji="0" lang="el-GR" altLang="ru-RU" sz="2000" i="1" dirty="0"/>
              <a:t> </a:t>
            </a:r>
            <a:r>
              <a:rPr kumimoji="0" lang="el-GR" altLang="ru-RU" sz="2000" dirty="0"/>
              <a:t>=q</a:t>
            </a:r>
            <a:r>
              <a:rPr kumimoji="0" lang="el-GR" altLang="ru-RU" sz="2000" baseline="-25000" dirty="0"/>
              <a:t>0</a:t>
            </a:r>
            <a:r>
              <a:rPr kumimoji="0" lang="el-GR" altLang="ru-RU" sz="2000" dirty="0"/>
              <a:t> + ∆q </a:t>
            </a:r>
          </a:p>
        </p:txBody>
      </p:sp>
      <p:sp>
        <p:nvSpPr>
          <p:cNvPr id="2" name="Slide Number Placeholder 1">
            <a:extLst>
              <a:ext uri="{FF2B5EF4-FFF2-40B4-BE49-F238E27FC236}">
                <a16:creationId xmlns:a16="http://schemas.microsoft.com/office/drawing/2014/main" id="{69EBDA39-14F3-19F6-9CA1-F0C4282B22E1}"/>
              </a:ext>
            </a:extLst>
          </p:cNvPr>
          <p:cNvSpPr>
            <a:spLocks noGrp="1"/>
          </p:cNvSpPr>
          <p:nvPr>
            <p:ph type="sldNum" sz="quarter" idx="12"/>
          </p:nvPr>
        </p:nvSpPr>
        <p:spPr/>
        <p:txBody>
          <a:bodyPr/>
          <a:lstStyle/>
          <a:p>
            <a:pPr>
              <a:defRPr/>
            </a:pPr>
            <a:fld id="{064D6751-8AE4-44B0-AA5F-981861BB2BA7}" type="slidenum">
              <a:rPr lang="en-US" altLang="ru-RU" smtClean="0"/>
              <a:pPr>
                <a:defRPr/>
              </a:pPr>
              <a:t>18</a:t>
            </a:fld>
            <a:endParaRPr lang="en-US" altLang="ru-RU"/>
          </a:p>
        </p:txBody>
      </p:sp>
      <p:sp>
        <p:nvSpPr>
          <p:cNvPr id="4" name="TextBox 3">
            <a:extLst>
              <a:ext uri="{FF2B5EF4-FFF2-40B4-BE49-F238E27FC236}">
                <a16:creationId xmlns:a16="http://schemas.microsoft.com/office/drawing/2014/main" id="{A226B503-D1A3-9BD5-C706-843777071BAF}"/>
              </a:ext>
            </a:extLst>
          </p:cNvPr>
          <p:cNvSpPr txBox="1"/>
          <p:nvPr/>
        </p:nvSpPr>
        <p:spPr>
          <a:xfrm>
            <a:off x="443813" y="1182688"/>
            <a:ext cx="8256373" cy="1938992"/>
          </a:xfrm>
          <a:prstGeom prst="rect">
            <a:avLst/>
          </a:prstGeom>
          <a:noFill/>
        </p:spPr>
        <p:txBody>
          <a:bodyPr wrap="square">
            <a:spAutoFit/>
          </a:bodyPr>
          <a:lstStyle/>
          <a:p>
            <a:pPr algn="l"/>
            <a:r>
              <a:rPr lang="ru-RU" b="1" dirty="0">
                <a:solidFill>
                  <a:srgbClr val="000000"/>
                </a:solidFill>
                <a:cs typeface="Times New Roman" panose="02020603050405020304" pitchFamily="18" charset="0"/>
              </a:rPr>
              <a:t>М</a:t>
            </a:r>
            <a:r>
              <a:rPr lang="ru-RU" b="1" i="0" u="none" strike="noStrike" dirty="0">
                <a:solidFill>
                  <a:srgbClr val="000000"/>
                </a:solidFill>
                <a:effectLst/>
                <a:cs typeface="Times New Roman" panose="02020603050405020304" pitchFamily="18" charset="0"/>
              </a:rPr>
              <a:t>агнитная жесткость спектрометра </a:t>
            </a:r>
            <a:r>
              <a:rPr lang="en-GB" b="1" i="0" u="none" strike="noStrike" dirty="0">
                <a:solidFill>
                  <a:srgbClr val="000000"/>
                </a:solidFill>
                <a:effectLst/>
                <a:cs typeface="Times New Roman" panose="02020603050405020304" pitchFamily="18" charset="0"/>
              </a:rPr>
              <a:t>Br, </a:t>
            </a:r>
            <a:r>
              <a:rPr lang="ru-RU" b="1" i="0" u="none" strike="noStrike" dirty="0">
                <a:solidFill>
                  <a:srgbClr val="000000"/>
                </a:solidFill>
                <a:effectLst/>
                <a:cs typeface="Times New Roman" panose="02020603050405020304" pitchFamily="18" charset="0"/>
              </a:rPr>
              <a:t>масса ядра </a:t>
            </a:r>
            <a:r>
              <a:rPr lang="en-GB" b="1" i="0" u="none" strike="noStrike" dirty="0">
                <a:solidFill>
                  <a:srgbClr val="000000"/>
                </a:solidFill>
                <a:effectLst/>
                <a:cs typeface="Times New Roman" panose="02020603050405020304" pitchFamily="18" charset="0"/>
              </a:rPr>
              <a:t>M, </a:t>
            </a:r>
            <a:r>
              <a:rPr lang="ru-RU" b="1" i="0" u="none" strike="noStrike" dirty="0">
                <a:solidFill>
                  <a:srgbClr val="000000"/>
                </a:solidFill>
                <a:effectLst/>
                <a:cs typeface="Times New Roman" panose="02020603050405020304" pitchFamily="18" charset="0"/>
              </a:rPr>
              <a:t>его скорость </a:t>
            </a:r>
            <a:r>
              <a:rPr lang="en-GB" b="1" i="0" u="none" strike="noStrike" dirty="0">
                <a:solidFill>
                  <a:srgbClr val="000000"/>
                </a:solidFill>
                <a:effectLst/>
                <a:cs typeface="Times New Roman" panose="02020603050405020304" pitchFamily="18" charset="0"/>
              </a:rPr>
              <a:t>v </a:t>
            </a:r>
            <a:r>
              <a:rPr lang="ru-RU" b="1" i="0" u="none" strike="noStrike" dirty="0">
                <a:solidFill>
                  <a:srgbClr val="000000"/>
                </a:solidFill>
                <a:effectLst/>
                <a:cs typeface="Times New Roman" panose="02020603050405020304" pitchFamily="18" charset="0"/>
              </a:rPr>
              <a:t>и заряд </a:t>
            </a:r>
            <a:r>
              <a:rPr lang="en-GB" b="1" i="0" u="none" strike="noStrike" dirty="0">
                <a:solidFill>
                  <a:srgbClr val="000000"/>
                </a:solidFill>
                <a:effectLst/>
                <a:cs typeface="Times New Roman" panose="02020603050405020304" pitchFamily="18" charset="0"/>
              </a:rPr>
              <a:t>q </a:t>
            </a:r>
            <a:r>
              <a:rPr lang="ru-RU" b="1" i="0" u="none" strike="noStrike" dirty="0">
                <a:solidFill>
                  <a:srgbClr val="000000"/>
                </a:solidFill>
                <a:effectLst/>
                <a:cs typeface="Times New Roman" panose="02020603050405020304" pitchFamily="18" charset="0"/>
              </a:rPr>
              <a:t>связаны соотношением</a:t>
            </a:r>
            <a:r>
              <a:rPr lang="en-US" b="1" i="0" u="none" strike="noStrike" dirty="0">
                <a:solidFill>
                  <a:srgbClr val="000000"/>
                </a:solidFill>
                <a:effectLst/>
                <a:cs typeface="Times New Roman" panose="02020603050405020304" pitchFamily="18" charset="0"/>
              </a:rPr>
              <a:t>:</a:t>
            </a:r>
          </a:p>
          <a:p>
            <a:pPr algn="ctr"/>
            <a:r>
              <a:rPr lang="ru-RU" b="1" i="0" u="none" strike="noStrike" dirty="0">
                <a:solidFill>
                  <a:srgbClr val="000000"/>
                </a:solidFill>
                <a:effectLst/>
                <a:cs typeface="Times New Roman" panose="02020603050405020304" pitchFamily="18" charset="0"/>
              </a:rPr>
              <a:t> </a:t>
            </a:r>
            <a:r>
              <a:rPr lang="en-GB" b="1" i="0" u="none" strike="noStrike" dirty="0">
                <a:solidFill>
                  <a:srgbClr val="FF0000"/>
                </a:solidFill>
                <a:effectLst/>
                <a:cs typeface="Times New Roman" panose="02020603050405020304" pitchFamily="18" charset="0"/>
              </a:rPr>
              <a:t>Br = Mv/q</a:t>
            </a:r>
            <a:r>
              <a:rPr lang="en-GB" b="1" i="0" u="none" strike="noStrike" dirty="0">
                <a:solidFill>
                  <a:srgbClr val="000000"/>
                </a:solidFill>
                <a:effectLst/>
                <a:cs typeface="Times New Roman" panose="02020603050405020304" pitchFamily="18" charset="0"/>
              </a:rPr>
              <a:t>,</a:t>
            </a:r>
          </a:p>
          <a:p>
            <a:pPr algn="l"/>
            <a:r>
              <a:rPr lang="ru-RU" b="1" i="0" u="none" strike="noStrike" dirty="0">
                <a:solidFill>
                  <a:srgbClr val="000000"/>
                </a:solidFill>
                <a:effectLst/>
                <a:cs typeface="Times New Roman" panose="02020603050405020304" pitchFamily="18" charset="0"/>
              </a:rPr>
              <a:t>где </a:t>
            </a:r>
            <a:r>
              <a:rPr lang="en-GB" b="1" i="0" u="none" strike="noStrike" dirty="0">
                <a:solidFill>
                  <a:srgbClr val="000000"/>
                </a:solidFill>
                <a:effectLst/>
                <a:cs typeface="Times New Roman" panose="02020603050405020304" pitchFamily="18" charset="0"/>
              </a:rPr>
              <a:t>B – </a:t>
            </a:r>
            <a:r>
              <a:rPr lang="ru-RU" b="1" i="0" u="none" strike="noStrike" dirty="0">
                <a:solidFill>
                  <a:srgbClr val="000000"/>
                </a:solidFill>
                <a:effectLst/>
                <a:cs typeface="Times New Roman" panose="02020603050405020304" pitchFamily="18" charset="0"/>
              </a:rPr>
              <a:t>напряженность магнитного поля, </a:t>
            </a:r>
            <a:endParaRPr lang="en-US" b="1" i="0" u="none" strike="noStrike" dirty="0">
              <a:solidFill>
                <a:srgbClr val="000000"/>
              </a:solidFill>
              <a:effectLst/>
              <a:cs typeface="Times New Roman" panose="02020603050405020304" pitchFamily="18" charset="0"/>
            </a:endParaRPr>
          </a:p>
          <a:p>
            <a:pPr algn="l"/>
            <a:r>
              <a:rPr lang="en-GB" b="1" i="0" u="none" strike="noStrike" dirty="0">
                <a:solidFill>
                  <a:srgbClr val="000000"/>
                </a:solidFill>
                <a:effectLst/>
                <a:cs typeface="Times New Roman" panose="02020603050405020304" pitchFamily="18" charset="0"/>
              </a:rPr>
              <a:t>r – </a:t>
            </a:r>
            <a:r>
              <a:rPr lang="ru-RU" b="1" i="0" u="none" strike="noStrike" dirty="0">
                <a:solidFill>
                  <a:srgbClr val="000000"/>
                </a:solidFill>
                <a:effectLst/>
                <a:cs typeface="Times New Roman" panose="02020603050405020304" pitchFamily="18" charset="0"/>
              </a:rPr>
              <a:t>радиус поворота иона в магнитном поле;</a:t>
            </a:r>
          </a:p>
        </p:txBody>
      </p:sp>
      <p:sp>
        <p:nvSpPr>
          <p:cNvPr id="5" name="Rectangle 2">
            <a:extLst>
              <a:ext uri="{FF2B5EF4-FFF2-40B4-BE49-F238E27FC236}">
                <a16:creationId xmlns:a16="http://schemas.microsoft.com/office/drawing/2014/main" id="{3A51B0F9-DBC7-C494-4D85-2BA9AD34DE05}"/>
              </a:ext>
            </a:extLst>
          </p:cNvPr>
          <p:cNvSpPr>
            <a:spLocks noGrp="1" noChangeArrowheads="1"/>
          </p:cNvSpPr>
          <p:nvPr>
            <p:ph type="title"/>
          </p:nvPr>
        </p:nvSpPr>
        <p:spPr>
          <a:xfrm>
            <a:off x="457200" y="228600"/>
            <a:ext cx="8305800" cy="914400"/>
          </a:xfrm>
        </p:spPr>
        <p:txBody>
          <a:bodyPr/>
          <a:lstStyle/>
          <a:p>
            <a:pPr eaLnBrk="1" hangingPunct="1"/>
            <a:r>
              <a:rPr kumimoji="0" lang="ru-RU" altLang="ru-RU" sz="3200" b="1" dirty="0">
                <a:solidFill>
                  <a:srgbClr val="FF0000"/>
                </a:solidFill>
              </a:rPr>
              <a:t>Определение масс ядер </a:t>
            </a:r>
            <a:br>
              <a:rPr kumimoji="0" lang="ru-RU" altLang="ru-RU" sz="3200" b="1" dirty="0">
                <a:solidFill>
                  <a:srgbClr val="FF0000"/>
                </a:solidFill>
              </a:rPr>
            </a:br>
            <a:r>
              <a:rPr kumimoji="0" lang="ru-RU" altLang="ru-RU" sz="3200" b="1" dirty="0">
                <a:solidFill>
                  <a:srgbClr val="FF0000"/>
                </a:solidFill>
              </a:rPr>
              <a:t>с помощью магнитного анализа</a:t>
            </a:r>
          </a:p>
        </p:txBody>
      </p:sp>
    </p:spTree>
    <p:extLst>
      <p:ext uri="{BB962C8B-B14F-4D97-AF65-F5344CB8AC3E}">
        <p14:creationId xmlns:p14="http://schemas.microsoft.com/office/powerpoint/2010/main" val="333683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457200" y="228600"/>
            <a:ext cx="8305800" cy="914400"/>
          </a:xfrm>
        </p:spPr>
        <p:txBody>
          <a:bodyPr/>
          <a:lstStyle/>
          <a:p>
            <a:pPr eaLnBrk="1" hangingPunct="1"/>
            <a:r>
              <a:rPr kumimoji="0" lang="ru-RU" altLang="ru-RU" sz="3200" b="1" dirty="0">
                <a:solidFill>
                  <a:srgbClr val="FF0000"/>
                </a:solidFill>
              </a:rPr>
              <a:t>Определение масс ядер </a:t>
            </a:r>
            <a:br>
              <a:rPr kumimoji="0" lang="ru-RU" altLang="ru-RU" sz="3200" b="1" dirty="0">
                <a:solidFill>
                  <a:srgbClr val="FF0000"/>
                </a:solidFill>
              </a:rPr>
            </a:br>
            <a:r>
              <a:rPr kumimoji="0" lang="ru-RU" altLang="ru-RU" sz="3200" b="1" dirty="0">
                <a:solidFill>
                  <a:srgbClr val="FF0000"/>
                </a:solidFill>
              </a:rPr>
              <a:t>с помощью магнитного анализа</a:t>
            </a:r>
          </a:p>
        </p:txBody>
      </p:sp>
      <p:sp>
        <p:nvSpPr>
          <p:cNvPr id="25604" name="Rectangle 17"/>
          <p:cNvSpPr>
            <a:spLocks noChangeArrowheads="1"/>
          </p:cNvSpPr>
          <p:nvPr/>
        </p:nvSpPr>
        <p:spPr bwMode="auto">
          <a:xfrm>
            <a:off x="-133350" y="1009650"/>
            <a:ext cx="1841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kumimoji="1"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kumimoji="1"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kumimoji="0" lang="ru-RU" altLang="ru-RU" sz="900"/>
          </a:p>
          <a:p>
            <a:pPr>
              <a:spcBef>
                <a:spcPct val="0"/>
              </a:spcBef>
              <a:buFontTx/>
              <a:buNone/>
            </a:pPr>
            <a:endParaRPr kumimoji="0" lang="ru-RU" altLang="ru-RU" sz="2400"/>
          </a:p>
        </p:txBody>
      </p:sp>
      <p:sp>
        <p:nvSpPr>
          <p:cNvPr id="25605" name="Rectangle 34"/>
          <p:cNvSpPr>
            <a:spLocks noChangeArrowheads="1"/>
          </p:cNvSpPr>
          <p:nvPr/>
        </p:nvSpPr>
        <p:spPr bwMode="auto">
          <a:xfrm>
            <a:off x="304800" y="1382227"/>
            <a:ext cx="55626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kumimoji="1"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kumimoji="1"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kumimoji="0" lang="ru-RU" altLang="ru-RU" sz="2400" b="1" dirty="0">
                <a:solidFill>
                  <a:srgbClr val="002060"/>
                </a:solidFill>
              </a:rPr>
              <a:t>Из уравнения движения частицы в магнитном поле: </a:t>
            </a:r>
            <a:r>
              <a:rPr kumimoji="0" lang="ru-RU" altLang="ru-RU" sz="2400" b="1" dirty="0">
                <a:solidFill>
                  <a:srgbClr val="FF0000"/>
                </a:solidFill>
              </a:rPr>
              <a:t>(</a:t>
            </a:r>
            <a:r>
              <a:rPr kumimoji="0" lang="ru-RU" altLang="ru-RU" sz="2400" b="1" dirty="0" err="1">
                <a:solidFill>
                  <a:srgbClr val="FF0000"/>
                </a:solidFill>
              </a:rPr>
              <a:t>A</a:t>
            </a:r>
            <a:r>
              <a:rPr kumimoji="0" lang="ru-RU" altLang="ru-RU" sz="2400" b="1" dirty="0">
                <a:solidFill>
                  <a:srgbClr val="FF0000"/>
                </a:solidFill>
              </a:rPr>
              <a:t>/q</a:t>
            </a:r>
            <a:r>
              <a:rPr kumimoji="0" lang="ru-RU" altLang="ru-RU" sz="2400" b="1" baseline="30000" dirty="0">
                <a:solidFill>
                  <a:srgbClr val="FF0000"/>
                </a:solidFill>
              </a:rPr>
              <a:t>2</a:t>
            </a:r>
            <a:r>
              <a:rPr kumimoji="0" lang="ru-RU" altLang="ru-RU" sz="2400" b="1" dirty="0">
                <a:solidFill>
                  <a:srgbClr val="FF0000"/>
                </a:solidFill>
              </a:rPr>
              <a:t>) = </a:t>
            </a:r>
            <a:r>
              <a:rPr kumimoji="0" lang="ru-RU" altLang="ru-RU" sz="2400" b="1" dirty="0" err="1">
                <a:solidFill>
                  <a:srgbClr val="FF0000"/>
                </a:solidFill>
              </a:rPr>
              <a:t>E</a:t>
            </a:r>
            <a:r>
              <a:rPr kumimoji="0" lang="ru-RU" altLang="ru-RU" sz="2400" b="1" dirty="0">
                <a:solidFill>
                  <a:srgbClr val="FF0000"/>
                </a:solidFill>
              </a:rPr>
              <a:t>/(BR)</a:t>
            </a:r>
            <a:r>
              <a:rPr kumimoji="0" lang="ru-RU" altLang="ru-RU" sz="2400" b="1" baseline="30000" dirty="0">
                <a:solidFill>
                  <a:srgbClr val="FF0000"/>
                </a:solidFill>
              </a:rPr>
              <a:t>2</a:t>
            </a:r>
            <a:r>
              <a:rPr kumimoji="0" lang="ru-RU" altLang="ru-RU" sz="2400" b="1" dirty="0">
                <a:solidFill>
                  <a:srgbClr val="002060"/>
                </a:solidFill>
              </a:rPr>
              <a:t>,</a:t>
            </a:r>
          </a:p>
          <a:p>
            <a:pPr eaLnBrk="1" hangingPunct="1">
              <a:spcBef>
                <a:spcPct val="0"/>
              </a:spcBef>
              <a:buFontTx/>
              <a:buNone/>
            </a:pPr>
            <a:r>
              <a:rPr kumimoji="0" lang="ru-RU" altLang="ru-RU" sz="2400" b="1" dirty="0">
                <a:solidFill>
                  <a:srgbClr val="002060"/>
                </a:solidFill>
              </a:rPr>
              <a:t>где А - массовое число иона, </a:t>
            </a:r>
            <a:r>
              <a:rPr kumimoji="0" lang="ru-RU" altLang="ru-RU" sz="2400" b="1" dirty="0" err="1">
                <a:solidFill>
                  <a:srgbClr val="002060"/>
                </a:solidFill>
              </a:rPr>
              <a:t>q</a:t>
            </a:r>
            <a:r>
              <a:rPr kumimoji="0" lang="ru-RU" altLang="ru-RU" sz="2400" b="1" dirty="0">
                <a:solidFill>
                  <a:srgbClr val="002060"/>
                </a:solidFill>
              </a:rPr>
              <a:t> - его заряд, Е - кинетическая энергия иона, В - напряженность магнитного поля, </a:t>
            </a:r>
            <a:r>
              <a:rPr kumimoji="0" lang="ru-RU" altLang="ru-RU" sz="2400" b="1" dirty="0" err="1">
                <a:solidFill>
                  <a:srgbClr val="002060"/>
                </a:solidFill>
              </a:rPr>
              <a:t>R</a:t>
            </a:r>
            <a:r>
              <a:rPr kumimoji="0" lang="ru-RU" altLang="ru-RU" sz="2400" b="1" dirty="0">
                <a:solidFill>
                  <a:srgbClr val="002060"/>
                </a:solidFill>
              </a:rPr>
              <a:t> - радиус кривизны иона в магнитном поле,  следует, что фиксируя </a:t>
            </a:r>
            <a:r>
              <a:rPr kumimoji="0" lang="ru-RU" altLang="ru-RU" sz="2400" b="1" dirty="0" err="1">
                <a:solidFill>
                  <a:srgbClr val="002060"/>
                </a:solidFill>
              </a:rPr>
              <a:t>B</a:t>
            </a:r>
            <a:r>
              <a:rPr kumimoji="0" lang="ru-RU" altLang="ru-RU" sz="2400" b="1" dirty="0">
                <a:solidFill>
                  <a:srgbClr val="002060"/>
                </a:solidFill>
              </a:rPr>
              <a:t> и </a:t>
            </a:r>
            <a:r>
              <a:rPr kumimoji="0" lang="ru-RU" altLang="ru-RU" sz="2400" b="1" dirty="0" err="1">
                <a:solidFill>
                  <a:srgbClr val="002060"/>
                </a:solidFill>
              </a:rPr>
              <a:t>R</a:t>
            </a:r>
            <a:r>
              <a:rPr kumimoji="0" lang="ru-RU" altLang="ru-RU" sz="2400" b="1" dirty="0">
                <a:solidFill>
                  <a:srgbClr val="002060"/>
                </a:solidFill>
              </a:rPr>
              <a:t> в магнитном спектрометре и одновременно измеряя кинетическую энергию </a:t>
            </a:r>
            <a:r>
              <a:rPr kumimoji="0" lang="ru-RU" altLang="ru-RU" sz="2400" b="1" dirty="0" err="1">
                <a:solidFill>
                  <a:srgbClr val="002060"/>
                </a:solidFill>
              </a:rPr>
              <a:t>E</a:t>
            </a:r>
            <a:r>
              <a:rPr kumimoji="0" lang="ru-RU" altLang="ru-RU" sz="2400" b="1" dirty="0">
                <a:solidFill>
                  <a:srgbClr val="002060"/>
                </a:solidFill>
              </a:rPr>
              <a:t>, можно определять отношение массового числа к квадрату ионного заряда.</a:t>
            </a:r>
            <a:r>
              <a:rPr kumimoji="0" lang="en-US" altLang="ru-RU" sz="2400" b="1" dirty="0">
                <a:solidFill>
                  <a:srgbClr val="002060"/>
                </a:solidFill>
              </a:rPr>
              <a:t> </a:t>
            </a:r>
            <a:endParaRPr kumimoji="0" lang="ru-RU" altLang="ru-RU" sz="2400" b="1" dirty="0">
              <a:solidFill>
                <a:srgbClr val="002060"/>
              </a:solidFill>
            </a:endParaRPr>
          </a:p>
          <a:p>
            <a:pPr eaLnBrk="1" hangingPunct="1">
              <a:spcBef>
                <a:spcPct val="0"/>
              </a:spcBef>
              <a:buFontTx/>
              <a:buNone/>
            </a:pPr>
            <a:r>
              <a:rPr kumimoji="0" lang="ru-RU" altLang="ru-RU" sz="2400" b="1" dirty="0">
                <a:solidFill>
                  <a:srgbClr val="002060"/>
                </a:solidFill>
              </a:rPr>
              <a:t>Зная заряд, можно определить массу.</a:t>
            </a:r>
          </a:p>
        </p:txBody>
      </p:sp>
      <p:pic>
        <p:nvPicPr>
          <p:cNvPr id="25606" name="Рисунок 5" descr="Mass_spectrometer_schematics.bmp"/>
          <p:cNvPicPr>
            <a:picLocks noChangeAspect="1"/>
          </p:cNvPicPr>
          <p:nvPr/>
        </p:nvPicPr>
        <p:blipFill>
          <a:blip r:embed="rId2">
            <a:clrChange>
              <a:clrFrom>
                <a:srgbClr val="FFFFFF"/>
              </a:clrFrom>
              <a:clrTo>
                <a:srgbClr val="FFFFFF">
                  <a:alpha val="0"/>
                </a:srgbClr>
              </a:clrTo>
            </a:clrChange>
            <a:lum bright="-12000" contrast="24000"/>
            <a:extLst>
              <a:ext uri="{28A0092B-C50C-407E-A947-70E740481C1C}">
                <a14:useLocalDpi xmlns:a14="http://schemas.microsoft.com/office/drawing/2010/main" val="0"/>
              </a:ext>
            </a:extLst>
          </a:blip>
          <a:srcRect/>
          <a:stretch>
            <a:fillRect/>
          </a:stretch>
        </p:blipFill>
        <p:spPr bwMode="auto">
          <a:xfrm>
            <a:off x="5391150" y="2136775"/>
            <a:ext cx="3600450"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94DF24C-C11F-5290-AEDF-3137E3A1B51E}"/>
              </a:ext>
            </a:extLst>
          </p:cNvPr>
          <p:cNvSpPr>
            <a:spLocks noGrp="1"/>
          </p:cNvSpPr>
          <p:nvPr>
            <p:ph type="sldNum" sz="quarter" idx="12"/>
          </p:nvPr>
        </p:nvSpPr>
        <p:spPr/>
        <p:txBody>
          <a:bodyPr/>
          <a:lstStyle/>
          <a:p>
            <a:pPr>
              <a:defRPr/>
            </a:pPr>
            <a:fld id="{064D6751-8AE4-44B0-AA5F-981861BB2BA7}" type="slidenum">
              <a:rPr lang="en-US" altLang="ru-RU" smtClean="0"/>
              <a:pPr>
                <a:defRPr/>
              </a:pPr>
              <a:t>19</a:t>
            </a:fld>
            <a:endParaRPr lang="en-US" altLang="ru-R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8" y="138482"/>
            <a:ext cx="7772400" cy="547360"/>
          </a:xfrm>
        </p:spPr>
        <p:txBody>
          <a:bodyPr/>
          <a:lstStyle/>
          <a:p>
            <a:pPr eaLnBrk="1" hangingPunct="1"/>
            <a:r>
              <a:rPr kumimoji="0" lang="ru-RU" altLang="ru-RU" sz="3600" b="1" dirty="0">
                <a:solidFill>
                  <a:srgbClr val="FF0000"/>
                </a:solidFill>
              </a:rPr>
              <a:t>Масса атомного ядра</a:t>
            </a:r>
            <a:endParaRPr kumimoji="0" lang="ru-RU" altLang="ru-RU" sz="3600" dirty="0">
              <a:solidFill>
                <a:srgbClr val="FF0000"/>
              </a:solidFill>
            </a:endParaRPr>
          </a:p>
        </p:txBody>
      </p:sp>
      <p:sp>
        <p:nvSpPr>
          <p:cNvPr id="5124" name="Rectangle 3"/>
          <p:cNvSpPr>
            <a:spLocks noChangeArrowheads="1"/>
          </p:cNvSpPr>
          <p:nvPr/>
        </p:nvSpPr>
        <p:spPr bwMode="auto">
          <a:xfrm>
            <a:off x="275992" y="816715"/>
            <a:ext cx="8592015"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kumimoji="1"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kumimoji="1"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9pPr>
          </a:lstStyle>
          <a:p>
            <a:pPr marL="285750" indent="-285750" algn="just"/>
            <a:r>
              <a:rPr lang="ru-RU" sz="1800" b="1" i="0" u="none" strike="noStrike" dirty="0">
                <a:solidFill>
                  <a:srgbClr val="002060"/>
                </a:solidFill>
                <a:effectLst/>
                <a:cs typeface="Times New Roman" panose="02020603050405020304" pitchFamily="18" charset="0"/>
              </a:rPr>
              <a:t>Масса ядра</a:t>
            </a:r>
            <a:r>
              <a:rPr lang="ru-RU" sz="1800" b="1" i="1" u="none" strike="noStrike" dirty="0">
                <a:solidFill>
                  <a:srgbClr val="002060"/>
                </a:solidFill>
                <a:effectLst/>
                <a:cs typeface="Times New Roman" panose="02020603050405020304" pitchFamily="18" charset="0"/>
              </a:rPr>
              <a:t> </a:t>
            </a:r>
            <a:r>
              <a:rPr lang="ru-RU" sz="1800" b="1" i="0" u="none" strike="noStrike" dirty="0">
                <a:solidFill>
                  <a:srgbClr val="002060"/>
                </a:solidFill>
                <a:effectLst/>
                <a:cs typeface="Times New Roman" panose="02020603050405020304" pitchFamily="18" charset="0"/>
              </a:rPr>
              <a:t>измеряется в атомных единицах массы (</a:t>
            </a:r>
            <a:r>
              <a:rPr lang="ru-RU" sz="1800" b="1" i="0" u="none" strike="noStrike" dirty="0" err="1">
                <a:solidFill>
                  <a:srgbClr val="002060"/>
                </a:solidFill>
                <a:effectLst/>
                <a:cs typeface="Times New Roman" panose="02020603050405020304" pitchFamily="18" charset="0"/>
              </a:rPr>
              <a:t>а.е.м</a:t>
            </a:r>
            <a:r>
              <a:rPr lang="ru-RU" sz="1800" b="1" i="0" u="none" strike="noStrike" dirty="0">
                <a:solidFill>
                  <a:srgbClr val="002060"/>
                </a:solidFill>
                <a:effectLst/>
                <a:cs typeface="Times New Roman" panose="02020603050405020304" pitchFamily="18" charset="0"/>
              </a:rPr>
              <a:t>). За </a:t>
            </a:r>
            <a:r>
              <a:rPr lang="en-US" sz="1800" b="1" i="0" u="none" strike="noStrike" dirty="0">
                <a:solidFill>
                  <a:srgbClr val="002060"/>
                </a:solidFill>
                <a:effectLst/>
                <a:cs typeface="Times New Roman" panose="02020603050405020304" pitchFamily="18" charset="0"/>
              </a:rPr>
              <a:t>1 </a:t>
            </a:r>
            <a:r>
              <a:rPr lang="ru-RU" sz="1800" b="1" i="0" u="none" strike="noStrike" dirty="0" err="1">
                <a:solidFill>
                  <a:srgbClr val="002060"/>
                </a:solidFill>
                <a:effectLst/>
                <a:cs typeface="Times New Roman" panose="02020603050405020304" pitchFamily="18" charset="0"/>
              </a:rPr>
              <a:t>а.е.м</a:t>
            </a:r>
            <a:r>
              <a:rPr lang="ru-RU" sz="1800" b="1" i="0" u="none" strike="noStrike" dirty="0">
                <a:solidFill>
                  <a:srgbClr val="002060"/>
                </a:solidFill>
                <a:effectLst/>
                <a:cs typeface="Times New Roman" panose="02020603050405020304" pitchFamily="18" charset="0"/>
              </a:rPr>
              <a:t>. принимается 1/12 часть массы нейтрального атома углерода </a:t>
            </a:r>
            <a:r>
              <a:rPr lang="ru-RU" sz="1800" b="1" i="0" u="none" strike="noStrike" baseline="30000" dirty="0">
                <a:solidFill>
                  <a:srgbClr val="002060"/>
                </a:solidFill>
                <a:effectLst/>
                <a:cs typeface="Times New Roman" panose="02020603050405020304" pitchFamily="18" charset="0"/>
              </a:rPr>
              <a:t>12</a:t>
            </a:r>
            <a:r>
              <a:rPr lang="ru-RU" sz="1800" b="1" i="0" u="none" strike="noStrike" dirty="0">
                <a:solidFill>
                  <a:srgbClr val="002060"/>
                </a:solidFill>
                <a:effectLst/>
                <a:cs typeface="Times New Roman" panose="02020603050405020304" pitchFamily="18" charset="0"/>
              </a:rPr>
              <a:t>С: </a:t>
            </a:r>
            <a:endParaRPr lang="en-US" sz="1800" b="1" i="0" u="none" strike="noStrike" dirty="0">
              <a:solidFill>
                <a:srgbClr val="002060"/>
              </a:solidFill>
              <a:effectLst/>
              <a:cs typeface="Times New Roman" panose="02020603050405020304" pitchFamily="18" charset="0"/>
            </a:endParaRPr>
          </a:p>
          <a:p>
            <a:pPr algn="ctr">
              <a:buNone/>
            </a:pPr>
            <a:r>
              <a:rPr lang="ru-RU" sz="1800" b="1" i="0" u="none" strike="noStrike" dirty="0">
                <a:solidFill>
                  <a:srgbClr val="002060"/>
                </a:solidFill>
                <a:effectLst/>
                <a:cs typeface="Times New Roman" panose="02020603050405020304" pitchFamily="18" charset="0"/>
              </a:rPr>
              <a:t>1 </a:t>
            </a:r>
            <a:r>
              <a:rPr lang="ru-RU" sz="1800" b="1" i="0" u="none" strike="noStrike" dirty="0" err="1">
                <a:solidFill>
                  <a:srgbClr val="002060"/>
                </a:solidFill>
                <a:effectLst/>
                <a:cs typeface="Times New Roman" panose="02020603050405020304" pitchFamily="18" charset="0"/>
              </a:rPr>
              <a:t>а.е.м</a:t>
            </a:r>
            <a:r>
              <a:rPr lang="ru-RU" sz="1800" b="1" i="0" u="none" strike="noStrike" dirty="0">
                <a:solidFill>
                  <a:srgbClr val="002060"/>
                </a:solidFill>
                <a:effectLst/>
                <a:cs typeface="Times New Roman" panose="02020603050405020304" pitchFamily="18" charset="0"/>
              </a:rPr>
              <a:t> = 1.6606</a:t>
            </a:r>
            <a:r>
              <a:rPr lang="en-US" sz="1800" b="1" i="0" u="none" strike="noStrike" dirty="0">
                <a:solidFill>
                  <a:srgbClr val="002060"/>
                </a:solidFill>
                <a:effectLst/>
                <a:cs typeface="Times New Roman" panose="02020603050405020304" pitchFamily="18" charset="0"/>
              </a:rPr>
              <a:t>*</a:t>
            </a:r>
            <a:r>
              <a:rPr lang="ru-RU" sz="1800" b="1" i="0" u="none" strike="noStrike" dirty="0">
                <a:solidFill>
                  <a:srgbClr val="002060"/>
                </a:solidFill>
                <a:effectLst/>
                <a:cs typeface="Times New Roman" panose="02020603050405020304" pitchFamily="18" charset="0"/>
              </a:rPr>
              <a:t>10</a:t>
            </a:r>
            <a:r>
              <a:rPr lang="ru-RU" sz="1800" b="1" i="0" u="none" strike="noStrike" baseline="30000" dirty="0">
                <a:solidFill>
                  <a:srgbClr val="002060"/>
                </a:solidFill>
                <a:effectLst/>
                <a:cs typeface="Times New Roman" panose="02020603050405020304" pitchFamily="18" charset="0"/>
              </a:rPr>
              <a:t>-27 </a:t>
            </a:r>
            <a:r>
              <a:rPr lang="ru-RU" sz="1800" b="1" i="0" u="none" strike="noStrike" dirty="0">
                <a:solidFill>
                  <a:srgbClr val="002060"/>
                </a:solidFill>
                <a:effectLst/>
                <a:cs typeface="Times New Roman" panose="02020603050405020304" pitchFamily="18" charset="0"/>
              </a:rPr>
              <a:t>кг  = 1.510</a:t>
            </a:r>
            <a:r>
              <a:rPr lang="ru-RU" sz="1800" b="1" i="0" u="none" strike="noStrike" baseline="30000" dirty="0">
                <a:solidFill>
                  <a:srgbClr val="002060"/>
                </a:solidFill>
                <a:effectLst/>
                <a:cs typeface="Times New Roman" panose="02020603050405020304" pitchFamily="18" charset="0"/>
              </a:rPr>
              <a:t>-3</a:t>
            </a:r>
            <a:r>
              <a:rPr lang="ru-RU" sz="1800" b="1" i="0" u="none" strike="noStrike" dirty="0">
                <a:solidFill>
                  <a:srgbClr val="002060"/>
                </a:solidFill>
                <a:effectLst/>
                <a:cs typeface="Times New Roman" panose="02020603050405020304" pitchFamily="18" charset="0"/>
              </a:rPr>
              <a:t> эрг = 1.510</a:t>
            </a:r>
            <a:r>
              <a:rPr lang="ru-RU" sz="1800" b="1" i="0" u="none" strike="noStrike" baseline="30000" dirty="0">
                <a:solidFill>
                  <a:srgbClr val="002060"/>
                </a:solidFill>
                <a:effectLst/>
                <a:cs typeface="Times New Roman" panose="02020603050405020304" pitchFamily="18" charset="0"/>
              </a:rPr>
              <a:t>-10</a:t>
            </a:r>
            <a:r>
              <a:rPr lang="ru-RU" sz="1800" b="1" i="0" u="none" strike="noStrike" dirty="0">
                <a:solidFill>
                  <a:srgbClr val="002060"/>
                </a:solidFill>
                <a:effectLst/>
                <a:cs typeface="Times New Roman" panose="02020603050405020304" pitchFamily="18" charset="0"/>
              </a:rPr>
              <a:t>Дж = 931.49 МэВ/</a:t>
            </a:r>
            <a:r>
              <a:rPr lang="en-GB" sz="1800" b="1" i="0" u="none" strike="noStrike" dirty="0">
                <a:solidFill>
                  <a:srgbClr val="002060"/>
                </a:solidFill>
                <a:effectLst/>
                <a:cs typeface="Times New Roman" panose="02020603050405020304" pitchFamily="18" charset="0"/>
              </a:rPr>
              <a:t>c</a:t>
            </a:r>
            <a:r>
              <a:rPr lang="en-GB" sz="1800" b="1" i="0" u="none" strike="noStrike" baseline="30000" dirty="0">
                <a:solidFill>
                  <a:srgbClr val="002060"/>
                </a:solidFill>
                <a:effectLst/>
                <a:cs typeface="Times New Roman" panose="02020603050405020304" pitchFamily="18" charset="0"/>
              </a:rPr>
              <a:t>2 </a:t>
            </a:r>
            <a:endParaRPr lang="en-US" sz="1800" b="1" i="0" u="none" strike="noStrike" dirty="0">
              <a:solidFill>
                <a:srgbClr val="002060"/>
              </a:solidFill>
              <a:effectLst/>
              <a:cs typeface="Times New Roman" panose="02020603050405020304" pitchFamily="18" charset="0"/>
            </a:endParaRPr>
          </a:p>
          <a:p>
            <a:pPr marL="285750" indent="-285750" algn="just"/>
            <a:r>
              <a:rPr lang="ru-RU" sz="1800" b="1" i="0" u="none" strike="noStrike" dirty="0">
                <a:solidFill>
                  <a:srgbClr val="002060"/>
                </a:solidFill>
                <a:effectLst/>
                <a:cs typeface="Times New Roman" panose="02020603050405020304" pitchFamily="18" charset="0"/>
              </a:rPr>
              <a:t>Массы протона и нейтрона в энергетических единицах имеют следующие величины:  </a:t>
            </a:r>
            <a:r>
              <a:rPr lang="en-GB" sz="1800" b="1" i="0" u="none" strike="noStrike" dirty="0" err="1">
                <a:solidFill>
                  <a:srgbClr val="002060"/>
                </a:solidFill>
                <a:effectLst/>
                <a:cs typeface="Times New Roman" panose="02020603050405020304" pitchFamily="18" charset="0"/>
              </a:rPr>
              <a:t>m</a:t>
            </a:r>
            <a:r>
              <a:rPr lang="en-GB" sz="1800" b="1" i="0" u="none" strike="noStrike" baseline="-25000" dirty="0" err="1">
                <a:solidFill>
                  <a:srgbClr val="002060"/>
                </a:solidFill>
                <a:effectLst/>
                <a:cs typeface="Times New Roman" panose="02020603050405020304" pitchFamily="18" charset="0"/>
              </a:rPr>
              <a:t>p</a:t>
            </a:r>
            <a:r>
              <a:rPr lang="en-GB" sz="1800" b="1" i="0" u="none" strike="noStrike" dirty="0">
                <a:solidFill>
                  <a:srgbClr val="002060"/>
                </a:solidFill>
                <a:effectLst/>
                <a:cs typeface="Times New Roman" panose="02020603050405020304" pitchFamily="18" charset="0"/>
              </a:rPr>
              <a:t> ≈ 1.0073u ≈ 938.272 M</a:t>
            </a:r>
            <a:r>
              <a:rPr lang="ru-RU" sz="1800" b="1" i="0" u="none" strike="noStrike" dirty="0">
                <a:solidFill>
                  <a:srgbClr val="002060"/>
                </a:solidFill>
                <a:effectLst/>
                <a:cs typeface="Times New Roman" panose="02020603050405020304" pitchFamily="18" charset="0"/>
              </a:rPr>
              <a:t>эВ/</a:t>
            </a:r>
            <a:r>
              <a:rPr lang="en-GB" sz="1800" b="1" i="0" u="none" strike="noStrike" dirty="0">
                <a:solidFill>
                  <a:srgbClr val="002060"/>
                </a:solidFill>
                <a:effectLst/>
                <a:cs typeface="Times New Roman" panose="02020603050405020304" pitchFamily="18" charset="0"/>
              </a:rPr>
              <a:t>c</a:t>
            </a:r>
            <a:r>
              <a:rPr lang="en-GB" sz="1800" b="1" i="0" u="none" strike="noStrike" baseline="30000" dirty="0">
                <a:solidFill>
                  <a:srgbClr val="002060"/>
                </a:solidFill>
                <a:effectLst/>
                <a:cs typeface="Times New Roman" panose="02020603050405020304" pitchFamily="18" charset="0"/>
              </a:rPr>
              <a:t>2</a:t>
            </a:r>
            <a:r>
              <a:rPr lang="en-GB" sz="1800" b="1" i="0" u="none" strike="noStrike" dirty="0">
                <a:solidFill>
                  <a:srgbClr val="002060"/>
                </a:solidFill>
                <a:effectLst/>
                <a:cs typeface="Times New Roman" panose="02020603050405020304" pitchFamily="18" charset="0"/>
              </a:rPr>
              <a:t>, </a:t>
            </a:r>
            <a:r>
              <a:rPr lang="en-GB" sz="1800" b="1" i="0" u="none" strike="noStrike" dirty="0" err="1">
                <a:solidFill>
                  <a:srgbClr val="002060"/>
                </a:solidFill>
                <a:effectLst/>
                <a:cs typeface="Times New Roman" panose="02020603050405020304" pitchFamily="18" charset="0"/>
              </a:rPr>
              <a:t>mn</a:t>
            </a:r>
            <a:r>
              <a:rPr lang="en-GB" sz="1800" b="1" i="0" u="none" strike="noStrike" dirty="0">
                <a:solidFill>
                  <a:srgbClr val="002060"/>
                </a:solidFill>
                <a:effectLst/>
                <a:cs typeface="Times New Roman" panose="02020603050405020304" pitchFamily="18" charset="0"/>
              </a:rPr>
              <a:t> ≈ 1.0087u ≈ 939.565 M</a:t>
            </a:r>
            <a:r>
              <a:rPr lang="ru-RU" sz="1800" b="1" i="0" u="none" strike="noStrike" dirty="0">
                <a:solidFill>
                  <a:srgbClr val="002060"/>
                </a:solidFill>
                <a:effectLst/>
                <a:cs typeface="Times New Roman" panose="02020603050405020304" pitchFamily="18" charset="0"/>
              </a:rPr>
              <a:t>эВ/</a:t>
            </a:r>
            <a:r>
              <a:rPr lang="en-GB" sz="1800" b="1" i="0" u="none" strike="noStrike" dirty="0">
                <a:solidFill>
                  <a:srgbClr val="002060"/>
                </a:solidFill>
                <a:effectLst/>
                <a:cs typeface="Times New Roman" panose="02020603050405020304" pitchFamily="18" charset="0"/>
              </a:rPr>
              <a:t>c</a:t>
            </a:r>
            <a:r>
              <a:rPr lang="en-GB" sz="1800" b="1" i="0" u="none" strike="noStrike" baseline="30000" dirty="0">
                <a:solidFill>
                  <a:srgbClr val="002060"/>
                </a:solidFill>
                <a:effectLst/>
                <a:cs typeface="Times New Roman" panose="02020603050405020304" pitchFamily="18" charset="0"/>
              </a:rPr>
              <a:t>2</a:t>
            </a:r>
            <a:r>
              <a:rPr lang="en-GB" sz="1800" b="1" i="0" u="none" strike="noStrike" dirty="0">
                <a:solidFill>
                  <a:srgbClr val="002060"/>
                </a:solidFill>
                <a:effectLst/>
                <a:cs typeface="Times New Roman" panose="02020603050405020304" pitchFamily="18" charset="0"/>
              </a:rPr>
              <a:t>. </a:t>
            </a:r>
            <a:r>
              <a:rPr lang="ru-RU" sz="1800" b="1" i="0" u="none" strike="noStrike" dirty="0">
                <a:solidFill>
                  <a:srgbClr val="002060"/>
                </a:solidFill>
                <a:effectLst/>
                <a:cs typeface="Times New Roman" panose="02020603050405020304" pitchFamily="18" charset="0"/>
              </a:rPr>
              <a:t>С точностью ~1% массы протона и нейтрона равны одной атомной единице массы (1 </a:t>
            </a:r>
            <a:r>
              <a:rPr lang="en-GB" sz="1800" b="1" i="0" u="none" strike="noStrike" dirty="0">
                <a:solidFill>
                  <a:srgbClr val="002060"/>
                </a:solidFill>
                <a:effectLst/>
                <a:cs typeface="Times New Roman" panose="02020603050405020304" pitchFamily="18" charset="0"/>
              </a:rPr>
              <a:t>u)</a:t>
            </a:r>
            <a:r>
              <a:rPr lang="ru-RU" sz="1800" b="1" i="0" u="none" strike="noStrike" dirty="0">
                <a:solidFill>
                  <a:srgbClr val="002060"/>
                </a:solidFill>
                <a:effectLst/>
                <a:cs typeface="Times New Roman" panose="02020603050405020304" pitchFamily="18" charset="0"/>
              </a:rPr>
              <a:t>.</a:t>
            </a:r>
            <a:endParaRPr lang="en-US" sz="1800" b="1" i="0" u="none" strike="noStrike" dirty="0">
              <a:solidFill>
                <a:srgbClr val="002060"/>
              </a:solidFill>
              <a:effectLst/>
              <a:cs typeface="Times New Roman" panose="02020603050405020304" pitchFamily="18" charset="0"/>
            </a:endParaRPr>
          </a:p>
          <a:p>
            <a:pPr marL="285750" indent="-285750" algn="just"/>
            <a:r>
              <a:rPr lang="ru-RU" sz="1800" b="1" i="0" u="none" strike="noStrike" dirty="0">
                <a:solidFill>
                  <a:srgbClr val="002060"/>
                </a:solidFill>
                <a:effectLst/>
                <a:cs typeface="Times New Roman" panose="02020603050405020304" pitchFamily="18" charset="0"/>
              </a:rPr>
              <a:t>Энергия связи ядра</a:t>
            </a:r>
            <a:r>
              <a:rPr lang="ru-RU" sz="1800" b="1" i="1" u="none" strike="noStrike" dirty="0">
                <a:solidFill>
                  <a:srgbClr val="002060"/>
                </a:solidFill>
                <a:effectLst/>
                <a:cs typeface="Times New Roman" panose="02020603050405020304" pitchFamily="18" charset="0"/>
              </a:rPr>
              <a:t> - </a:t>
            </a:r>
            <a:r>
              <a:rPr lang="ru-RU" sz="1800" b="1" i="0" u="none" strike="noStrike" dirty="0">
                <a:solidFill>
                  <a:srgbClr val="002060"/>
                </a:solidFill>
                <a:effectLst/>
                <a:cs typeface="Times New Roman" panose="02020603050405020304" pitchFamily="18" charset="0"/>
              </a:rPr>
              <a:t>это минимальная энергия, необходимая, чтобы развалить ядро на отдельные, составляющие его нуклоны.</a:t>
            </a:r>
            <a:endParaRPr lang="en-US" sz="1800" b="1" i="0" u="none" strike="noStrike" dirty="0">
              <a:solidFill>
                <a:srgbClr val="002060"/>
              </a:solidFill>
              <a:effectLst/>
              <a:cs typeface="Times New Roman" panose="02020603050405020304" pitchFamily="18" charset="0"/>
            </a:endParaRPr>
          </a:p>
          <a:p>
            <a:pPr marL="285750" indent="-285750" algn="just"/>
            <a:endParaRPr lang="en-US" sz="1800" b="1" i="0" u="none" strike="noStrike" dirty="0">
              <a:solidFill>
                <a:srgbClr val="002060"/>
              </a:solidFill>
              <a:effectLst/>
              <a:cs typeface="Times New Roman" panose="02020603050405020304" pitchFamily="18" charset="0"/>
            </a:endParaRPr>
          </a:p>
          <a:p>
            <a:pPr algn="ctr">
              <a:buNone/>
            </a:pPr>
            <a:r>
              <a:rPr lang="ru-RU" sz="1800" b="1" i="0" u="none" strike="noStrike" dirty="0">
                <a:solidFill>
                  <a:srgbClr val="FF0000"/>
                </a:solidFill>
                <a:effectLst/>
                <a:cs typeface="Times New Roman" panose="02020603050405020304" pitchFamily="18" charset="0"/>
              </a:rPr>
              <a:t>Масса ядра всегда меньше суммы масс составляющих его нуклонов!</a:t>
            </a:r>
            <a:endParaRPr lang="en-US" sz="1800" b="1" i="0" u="none" strike="noStrike" dirty="0">
              <a:solidFill>
                <a:srgbClr val="FF0000"/>
              </a:solidFill>
              <a:effectLst/>
              <a:cs typeface="Times New Roman" panose="02020603050405020304" pitchFamily="18" charset="0"/>
            </a:endParaRPr>
          </a:p>
          <a:p>
            <a:pPr algn="just">
              <a:buNone/>
            </a:pPr>
            <a:endParaRPr lang="ru-RU" sz="1800" b="1" i="0" u="none" strike="noStrike" dirty="0">
              <a:solidFill>
                <a:srgbClr val="002060"/>
              </a:solidFill>
              <a:effectLst/>
              <a:cs typeface="Times New Roman" panose="02020603050405020304" pitchFamily="18" charset="0"/>
            </a:endParaRPr>
          </a:p>
        </p:txBody>
      </p:sp>
      <p:sp>
        <p:nvSpPr>
          <p:cNvPr id="2" name="Slide Number Placeholder 1">
            <a:extLst>
              <a:ext uri="{FF2B5EF4-FFF2-40B4-BE49-F238E27FC236}">
                <a16:creationId xmlns:a16="http://schemas.microsoft.com/office/drawing/2014/main" id="{4AEB698C-5652-064A-FCD3-3A02714AE27F}"/>
              </a:ext>
            </a:extLst>
          </p:cNvPr>
          <p:cNvSpPr>
            <a:spLocks noGrp="1"/>
          </p:cNvSpPr>
          <p:nvPr>
            <p:ph type="sldNum" sz="quarter" idx="12"/>
          </p:nvPr>
        </p:nvSpPr>
        <p:spPr/>
        <p:txBody>
          <a:bodyPr/>
          <a:lstStyle/>
          <a:p>
            <a:pPr>
              <a:defRPr/>
            </a:pPr>
            <a:fld id="{064D6751-8AE4-44B0-AA5F-981861BB2BA7}" type="slidenum">
              <a:rPr lang="en-US" altLang="ru-RU" smtClean="0"/>
              <a:pPr>
                <a:defRPr/>
              </a:pPr>
              <a:t>2</a:t>
            </a:fld>
            <a:endParaRPr lang="en-US" altLang="ru-RU"/>
          </a:p>
        </p:txBody>
      </p:sp>
      <p:pic>
        <p:nvPicPr>
          <p:cNvPr id="21508" name="Picture 4">
            <a:extLst>
              <a:ext uri="{FF2B5EF4-FFF2-40B4-BE49-F238E27FC236}">
                <a16:creationId xmlns:a16="http://schemas.microsoft.com/office/drawing/2014/main" id="{96018F13-AE7F-86C5-126A-4D7A83165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982" y="4390335"/>
            <a:ext cx="5386036" cy="24676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8" name="Rectangle 3"/>
          <p:cNvSpPr>
            <a:spLocks noChangeArrowheads="1"/>
          </p:cNvSpPr>
          <p:nvPr/>
        </p:nvSpPr>
        <p:spPr bwMode="auto">
          <a:xfrm>
            <a:off x="266700" y="1509742"/>
            <a:ext cx="86868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33363" indent="-233363">
              <a:spcBef>
                <a:spcPct val="20000"/>
              </a:spcBef>
              <a:buChar char="•"/>
              <a:defRPr kumimoji="1"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kumimoji="1"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kumimoji="1"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 typeface="Wingdings" panose="05000000000000000000" pitchFamily="2" charset="2"/>
              <a:buChar char="Ø"/>
            </a:pPr>
            <a:r>
              <a:rPr kumimoji="0" lang="ru-RU" altLang="ru-RU" sz="2400" b="1" dirty="0">
                <a:solidFill>
                  <a:srgbClr val="002060"/>
                </a:solidFill>
              </a:rPr>
              <a:t>Недостатком метода являются его низкая эффективность/разрешение. </a:t>
            </a:r>
          </a:p>
          <a:p>
            <a:pPr eaLnBrk="1" hangingPunct="1">
              <a:spcBef>
                <a:spcPct val="0"/>
              </a:spcBef>
              <a:buFont typeface="Wingdings" panose="05000000000000000000" pitchFamily="2" charset="2"/>
              <a:buChar char="Ø"/>
            </a:pPr>
            <a:r>
              <a:rPr kumimoji="0" lang="ru-RU" altLang="ru-RU" sz="2400" b="1" dirty="0">
                <a:solidFill>
                  <a:srgbClr val="002060"/>
                </a:solidFill>
              </a:rPr>
              <a:t>В детектор попадают частицы из очень узкого энергетического диапазона. </a:t>
            </a:r>
          </a:p>
          <a:p>
            <a:pPr eaLnBrk="1" hangingPunct="1">
              <a:spcBef>
                <a:spcPct val="0"/>
              </a:spcBef>
              <a:buFont typeface="Wingdings" panose="05000000000000000000" pitchFamily="2" charset="2"/>
              <a:buChar char="Ø"/>
            </a:pPr>
            <a:r>
              <a:rPr kumimoji="0" lang="ru-RU" altLang="ru-RU" sz="2400" b="1" dirty="0">
                <a:solidFill>
                  <a:srgbClr val="002060"/>
                </a:solidFill>
              </a:rPr>
              <a:t>Для того чтобы снять весь спектр, необходимо неоднократно менять напряженность магнитного поля. </a:t>
            </a:r>
          </a:p>
          <a:p>
            <a:pPr eaLnBrk="1" hangingPunct="1">
              <a:spcBef>
                <a:spcPct val="0"/>
              </a:spcBef>
              <a:buFont typeface="Wingdings" panose="05000000000000000000" pitchFamily="2" charset="2"/>
              <a:buChar char="Ø"/>
            </a:pPr>
            <a:r>
              <a:rPr kumimoji="0" lang="ru-RU" altLang="ru-RU" sz="2400" b="1" dirty="0">
                <a:solidFill>
                  <a:srgbClr val="002060"/>
                </a:solidFill>
              </a:rPr>
              <a:t>Этот недостаток можно частично преодолеть, поставив в фокальную плоскость позиционно-чувствительные детекторы. </a:t>
            </a:r>
          </a:p>
          <a:p>
            <a:pPr eaLnBrk="1" hangingPunct="1">
              <a:spcBef>
                <a:spcPct val="0"/>
              </a:spcBef>
              <a:buFont typeface="Wingdings" panose="05000000000000000000" pitchFamily="2" charset="2"/>
              <a:buChar char="Ø"/>
            </a:pPr>
            <a:r>
              <a:rPr kumimoji="0" lang="ru-RU" altLang="ru-RU" sz="2400" b="1" dirty="0">
                <a:solidFill>
                  <a:srgbClr val="002060"/>
                </a:solidFill>
              </a:rPr>
              <a:t>Как правило, не разрешаются изотопы с близкими значениями A/q</a:t>
            </a:r>
            <a:r>
              <a:rPr kumimoji="0" lang="ru-RU" altLang="ru-RU" sz="2400" b="1" baseline="30000" dirty="0">
                <a:solidFill>
                  <a:srgbClr val="002060"/>
                </a:solidFill>
              </a:rPr>
              <a:t>2</a:t>
            </a:r>
            <a:r>
              <a:rPr kumimoji="0" lang="ru-RU" altLang="ru-RU" sz="2400" b="1" dirty="0">
                <a:solidFill>
                  <a:srgbClr val="002060"/>
                </a:solidFill>
              </a:rPr>
              <a:t>, например, соседние изобары, находящихся в одинаковых зарядовых состояниях. </a:t>
            </a:r>
          </a:p>
        </p:txBody>
      </p:sp>
      <p:sp>
        <p:nvSpPr>
          <p:cNvPr id="2" name="Slide Number Placeholder 1">
            <a:extLst>
              <a:ext uri="{FF2B5EF4-FFF2-40B4-BE49-F238E27FC236}">
                <a16:creationId xmlns:a16="http://schemas.microsoft.com/office/drawing/2014/main" id="{3140D911-9142-CE6B-A2C3-A28739829B5F}"/>
              </a:ext>
            </a:extLst>
          </p:cNvPr>
          <p:cNvSpPr>
            <a:spLocks noGrp="1"/>
          </p:cNvSpPr>
          <p:nvPr>
            <p:ph type="sldNum" sz="quarter" idx="12"/>
          </p:nvPr>
        </p:nvSpPr>
        <p:spPr/>
        <p:txBody>
          <a:bodyPr/>
          <a:lstStyle/>
          <a:p>
            <a:pPr>
              <a:defRPr/>
            </a:pPr>
            <a:fld id="{064D6751-8AE4-44B0-AA5F-981861BB2BA7}" type="slidenum">
              <a:rPr lang="en-US" altLang="ru-RU" smtClean="0"/>
              <a:pPr>
                <a:defRPr/>
              </a:pPr>
              <a:t>20</a:t>
            </a:fld>
            <a:endParaRPr lang="en-US" altLang="ru-RU"/>
          </a:p>
        </p:txBody>
      </p:sp>
      <p:sp>
        <p:nvSpPr>
          <p:cNvPr id="4" name="Rectangle 2">
            <a:extLst>
              <a:ext uri="{FF2B5EF4-FFF2-40B4-BE49-F238E27FC236}">
                <a16:creationId xmlns:a16="http://schemas.microsoft.com/office/drawing/2014/main" id="{AB840B5E-FAB3-3D02-F827-E0B00A8DF197}"/>
              </a:ext>
            </a:extLst>
          </p:cNvPr>
          <p:cNvSpPr>
            <a:spLocks noGrp="1" noChangeArrowheads="1"/>
          </p:cNvSpPr>
          <p:nvPr>
            <p:ph type="title"/>
          </p:nvPr>
        </p:nvSpPr>
        <p:spPr>
          <a:xfrm>
            <a:off x="457200" y="228600"/>
            <a:ext cx="8305800" cy="914400"/>
          </a:xfrm>
        </p:spPr>
        <p:txBody>
          <a:bodyPr/>
          <a:lstStyle/>
          <a:p>
            <a:pPr eaLnBrk="1" hangingPunct="1"/>
            <a:r>
              <a:rPr kumimoji="0" lang="ru-RU" altLang="ru-RU" sz="3200" b="1" dirty="0">
                <a:solidFill>
                  <a:srgbClr val="FF0000"/>
                </a:solidFill>
              </a:rPr>
              <a:t>Определение масс ядер </a:t>
            </a:r>
            <a:br>
              <a:rPr kumimoji="0" lang="ru-RU" altLang="ru-RU" sz="3200" b="1" dirty="0">
                <a:solidFill>
                  <a:srgbClr val="FF0000"/>
                </a:solidFill>
              </a:rPr>
            </a:br>
            <a:r>
              <a:rPr kumimoji="0" lang="ru-RU" altLang="ru-RU" sz="3200" b="1" dirty="0">
                <a:solidFill>
                  <a:srgbClr val="FF0000"/>
                </a:solidFill>
              </a:rPr>
              <a:t>с помощью магнитного анализа</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312008" y="152400"/>
            <a:ext cx="8519984" cy="965200"/>
          </a:xfrm>
        </p:spPr>
        <p:txBody>
          <a:bodyPr/>
          <a:lstStyle/>
          <a:p>
            <a:pPr eaLnBrk="1" hangingPunct="1"/>
            <a:r>
              <a:rPr kumimoji="0" lang="en-US" altLang="ru-RU" sz="2800" b="1" dirty="0">
                <a:solidFill>
                  <a:srgbClr val="FF0000"/>
                </a:solidFill>
              </a:rPr>
              <a:t>Mass Analyzer of Super Heavy Atoms </a:t>
            </a:r>
            <a:r>
              <a:rPr kumimoji="0" lang="ru-RU" altLang="ru-RU" sz="3200" b="1" dirty="0">
                <a:solidFill>
                  <a:srgbClr val="FF0000"/>
                </a:solidFill>
              </a:rPr>
              <a:t>(</a:t>
            </a:r>
            <a:r>
              <a:rPr kumimoji="0" lang="en-US" altLang="ru-RU" sz="3200" b="1" dirty="0">
                <a:solidFill>
                  <a:srgbClr val="FF0000"/>
                </a:solidFill>
              </a:rPr>
              <a:t>MASHA)</a:t>
            </a:r>
            <a:br>
              <a:rPr kumimoji="0" lang="ru-RU" altLang="ru-RU" sz="3200" b="1" dirty="0">
                <a:solidFill>
                  <a:srgbClr val="FF0000"/>
                </a:solidFill>
              </a:rPr>
            </a:br>
            <a:r>
              <a:rPr kumimoji="0" lang="ru-RU" altLang="ru-RU" sz="3200" b="1" dirty="0">
                <a:solidFill>
                  <a:srgbClr val="FF0000"/>
                </a:solidFill>
              </a:rPr>
              <a:t>ЛЯР ОИЯИ, Дубна, РФ</a:t>
            </a:r>
          </a:p>
        </p:txBody>
      </p:sp>
      <p:pic>
        <p:nvPicPr>
          <p:cNvPr id="349187" name="Picture 3" descr="Masha"/>
          <p:cNvPicPr>
            <a:picLocks noGrp="1" noChangeAspect="1" noChangeArrowheads="1"/>
          </p:cNvPicPr>
          <p:nvPr>
            <p:ph sz="half" idx="1"/>
          </p:nvPr>
        </p:nvPicPr>
        <p:blipFill>
          <a:blip r:embed="rId2">
            <a:clrChange>
              <a:clrFrom>
                <a:srgbClr val="FFFFFF"/>
              </a:clrFrom>
              <a:clrTo>
                <a:srgbClr val="FFFFFF">
                  <a:alpha val="0"/>
                </a:srgbClr>
              </a:clrTo>
            </a:clrChange>
            <a:lum bright="-60000" contrast="36000"/>
            <a:extLst>
              <a:ext uri="{28A0092B-C50C-407E-A947-70E740481C1C}">
                <a14:useLocalDpi xmlns:a14="http://schemas.microsoft.com/office/drawing/2010/main" val="0"/>
              </a:ext>
            </a:extLst>
          </a:blip>
          <a:srcRect/>
          <a:stretch>
            <a:fillRect/>
          </a:stretch>
        </p:blipFill>
        <p:spPr>
          <a:xfrm rot="3592248">
            <a:off x="-313531" y="3371056"/>
            <a:ext cx="4572000" cy="2611438"/>
          </a:xfrm>
          <a:noFill/>
        </p:spPr>
      </p:pic>
      <p:pic>
        <p:nvPicPr>
          <p:cNvPr id="26629" name="Picture 3" descr="MASHA view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85875"/>
            <a:ext cx="67056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343766A-81C2-E3F2-8E89-2B4F4BCCF901}"/>
              </a:ext>
            </a:extLst>
          </p:cNvPr>
          <p:cNvSpPr>
            <a:spLocks noGrp="1"/>
          </p:cNvSpPr>
          <p:nvPr>
            <p:ph type="sldNum" sz="quarter" idx="12"/>
          </p:nvPr>
        </p:nvSpPr>
        <p:spPr/>
        <p:txBody>
          <a:bodyPr/>
          <a:lstStyle/>
          <a:p>
            <a:pPr>
              <a:defRPr/>
            </a:pPr>
            <a:fld id="{4A291A04-18D2-47EB-9FC8-A2FBDC4BE716}" type="slidenum">
              <a:rPr lang="en-US" altLang="ru-RU" smtClean="0"/>
              <a:pPr>
                <a:defRPr/>
              </a:pPr>
              <a:t>21</a:t>
            </a:fld>
            <a:endParaRPr lang="en-US" altLang="ru-RU"/>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7651" name="Object 2"/>
          <p:cNvGraphicFramePr>
            <a:graphicFrameLocks noGrp="1" noChangeAspect="1"/>
          </p:cNvGraphicFramePr>
          <p:nvPr>
            <p:ph sz="half" idx="1"/>
          </p:nvPr>
        </p:nvGraphicFramePr>
        <p:xfrm>
          <a:off x="457200" y="2087563"/>
          <a:ext cx="3952875" cy="3624262"/>
        </p:xfrm>
        <a:graphic>
          <a:graphicData uri="http://schemas.openxmlformats.org/presentationml/2006/ole">
            <mc:AlternateContent xmlns:mc="http://schemas.openxmlformats.org/markup-compatibility/2006">
              <mc:Choice xmlns:v="urn:schemas-microsoft-com:vml" Requires="v">
                <p:oleObj name="CorelDRAW" r:id="rId3" imgW="4597400" imgH="4051300" progId="CorelDRAW.Graphic.12">
                  <p:embed/>
                </p:oleObj>
              </mc:Choice>
              <mc:Fallback>
                <p:oleObj name="CorelDRAW" r:id="rId3" imgW="4597400" imgH="4051300" progId="CorelDRAW.Graphic.12">
                  <p:embed/>
                  <p:pic>
                    <p:nvPicPr>
                      <p:cNvPr id="0" name="Object 2"/>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457200" y="2087563"/>
                        <a:ext cx="3952875" cy="36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188" name="Object 3"/>
          <p:cNvGraphicFramePr>
            <a:graphicFrameLocks noGrp="1" noChangeAspect="1"/>
          </p:cNvGraphicFramePr>
          <p:nvPr>
            <p:ph sz="half" idx="2"/>
          </p:nvPr>
        </p:nvGraphicFramePr>
        <p:xfrm>
          <a:off x="4652963" y="2090738"/>
          <a:ext cx="4033837" cy="3544887"/>
        </p:xfrm>
        <a:graphic>
          <a:graphicData uri="http://schemas.openxmlformats.org/presentationml/2006/ole">
            <mc:AlternateContent xmlns:mc="http://schemas.openxmlformats.org/markup-compatibility/2006">
              <mc:Choice xmlns:v="urn:schemas-microsoft-com:vml" Requires="v">
                <p:oleObj name="CorelDRAW" r:id="rId5" imgW="5588000" imgH="4724400" progId="CorelDRAW.Graphic.12">
                  <p:embed/>
                </p:oleObj>
              </mc:Choice>
              <mc:Fallback>
                <p:oleObj name="CorelDRAW" r:id="rId5" imgW="5588000" imgH="4724400" progId="CorelDRAW.Graphic.12">
                  <p:embed/>
                  <p:pic>
                    <p:nvPicPr>
                      <p:cNvPr id="0" name="Object 3"/>
                      <p:cNvPicPr>
                        <a:picLocks noChangeAspect="1" noChangeArrowheads="1"/>
                      </p:cNvPicPr>
                      <p:nvPr/>
                    </p:nvPicPr>
                    <p:blipFill>
                      <a:blip r:embed="rId6">
                        <a:lum bright="-42000"/>
                        <a:extLst>
                          <a:ext uri="{28A0092B-C50C-407E-A947-70E740481C1C}">
                            <a14:useLocalDpi xmlns:a14="http://schemas.microsoft.com/office/drawing/2010/main" val="0"/>
                          </a:ext>
                        </a:extLst>
                      </a:blip>
                      <a:srcRect/>
                      <a:stretch>
                        <a:fillRect/>
                      </a:stretch>
                    </p:blipFill>
                    <p:spPr bwMode="auto">
                      <a:xfrm>
                        <a:off x="4652963" y="2090738"/>
                        <a:ext cx="4033837" cy="354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a:extLst>
              <a:ext uri="{FF2B5EF4-FFF2-40B4-BE49-F238E27FC236}">
                <a16:creationId xmlns:a16="http://schemas.microsoft.com/office/drawing/2014/main" id="{76F45A82-006B-26E2-7853-0172DB2A6165}"/>
              </a:ext>
            </a:extLst>
          </p:cNvPr>
          <p:cNvSpPr>
            <a:spLocks noGrp="1"/>
          </p:cNvSpPr>
          <p:nvPr>
            <p:ph type="sldNum" sz="quarter" idx="12"/>
          </p:nvPr>
        </p:nvSpPr>
        <p:spPr/>
        <p:txBody>
          <a:bodyPr/>
          <a:lstStyle/>
          <a:p>
            <a:pPr>
              <a:defRPr/>
            </a:pPr>
            <a:fld id="{4A291A04-18D2-47EB-9FC8-A2FBDC4BE716}" type="slidenum">
              <a:rPr lang="en-US" altLang="ru-RU" smtClean="0"/>
              <a:pPr>
                <a:defRPr/>
              </a:pPr>
              <a:t>22</a:t>
            </a:fld>
            <a:endParaRPr lang="en-US" altLang="ru-RU"/>
          </a:p>
        </p:txBody>
      </p:sp>
      <p:sp>
        <p:nvSpPr>
          <p:cNvPr id="4" name="Rectangle 2">
            <a:extLst>
              <a:ext uri="{FF2B5EF4-FFF2-40B4-BE49-F238E27FC236}">
                <a16:creationId xmlns:a16="http://schemas.microsoft.com/office/drawing/2014/main" id="{F806ADE8-531D-D9FC-0FB9-01599554E560}"/>
              </a:ext>
            </a:extLst>
          </p:cNvPr>
          <p:cNvSpPr txBox="1">
            <a:spLocks noChangeArrowheads="1"/>
          </p:cNvSpPr>
          <p:nvPr/>
        </p:nvSpPr>
        <p:spPr bwMode="auto">
          <a:xfrm>
            <a:off x="312008" y="152400"/>
            <a:ext cx="8519984"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Arial" charset="0"/>
                <a:cs typeface="Arial" pitchFamily="34" charset="0"/>
              </a:defRPr>
            </a:lvl1pPr>
            <a:lvl2pPr algn="ctr" rtl="0" eaLnBrk="0" fontAlgn="base" hangingPunct="0">
              <a:spcBef>
                <a:spcPct val="0"/>
              </a:spcBef>
              <a:spcAft>
                <a:spcPct val="0"/>
              </a:spcAft>
              <a:defRPr kumimoji="1" sz="4400">
                <a:solidFill>
                  <a:schemeClr val="tx2"/>
                </a:solidFill>
                <a:latin typeface="Times New Roman" pitchFamily="18" charset="0"/>
                <a:ea typeface="Arial" charset="0"/>
                <a:cs typeface="Arial" pitchFamily="34" charset="0"/>
              </a:defRPr>
            </a:lvl2pPr>
            <a:lvl3pPr algn="ctr" rtl="0" eaLnBrk="0" fontAlgn="base" hangingPunct="0">
              <a:spcBef>
                <a:spcPct val="0"/>
              </a:spcBef>
              <a:spcAft>
                <a:spcPct val="0"/>
              </a:spcAft>
              <a:defRPr kumimoji="1" sz="4400">
                <a:solidFill>
                  <a:schemeClr val="tx2"/>
                </a:solidFill>
                <a:latin typeface="Times New Roman" pitchFamily="18" charset="0"/>
                <a:ea typeface="Arial" charset="0"/>
                <a:cs typeface="Arial" pitchFamily="34" charset="0"/>
              </a:defRPr>
            </a:lvl3pPr>
            <a:lvl4pPr algn="ctr" rtl="0" eaLnBrk="0" fontAlgn="base" hangingPunct="0">
              <a:spcBef>
                <a:spcPct val="0"/>
              </a:spcBef>
              <a:spcAft>
                <a:spcPct val="0"/>
              </a:spcAft>
              <a:defRPr kumimoji="1" sz="4400">
                <a:solidFill>
                  <a:schemeClr val="tx2"/>
                </a:solidFill>
                <a:latin typeface="Times New Roman" pitchFamily="18" charset="0"/>
                <a:ea typeface="Arial" charset="0"/>
                <a:cs typeface="Arial" pitchFamily="34" charset="0"/>
              </a:defRPr>
            </a:lvl4pPr>
            <a:lvl5pPr algn="ctr" rtl="0" eaLnBrk="0" fontAlgn="base" hangingPunct="0">
              <a:spcBef>
                <a:spcPct val="0"/>
              </a:spcBef>
              <a:spcAft>
                <a:spcPct val="0"/>
              </a:spcAft>
              <a:defRPr kumimoji="1" sz="4400">
                <a:solidFill>
                  <a:schemeClr val="tx2"/>
                </a:solidFill>
                <a:latin typeface="Times New Roman" pitchFamily="18" charset="0"/>
                <a:ea typeface="Arial" charset="0"/>
                <a:cs typeface="Arial" pitchFamily="34"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kumimoji="0" lang="en-US" altLang="ru-RU" sz="2800" b="1" kern="0">
                <a:solidFill>
                  <a:srgbClr val="FF0000"/>
                </a:solidFill>
              </a:rPr>
              <a:t>Mass Analyzer of Super Heavy Atoms </a:t>
            </a:r>
            <a:r>
              <a:rPr kumimoji="0" lang="ru-RU" altLang="ru-RU" sz="3200" b="1" kern="0">
                <a:solidFill>
                  <a:srgbClr val="FF0000"/>
                </a:solidFill>
              </a:rPr>
              <a:t>(</a:t>
            </a:r>
            <a:r>
              <a:rPr kumimoji="0" lang="en-US" altLang="ru-RU" sz="3200" b="1" kern="0">
                <a:solidFill>
                  <a:srgbClr val="FF0000"/>
                </a:solidFill>
              </a:rPr>
              <a:t>MASHA)</a:t>
            </a:r>
            <a:br>
              <a:rPr kumimoji="0" lang="ru-RU" altLang="ru-RU" sz="3200" b="1" kern="0">
                <a:solidFill>
                  <a:srgbClr val="FF0000"/>
                </a:solidFill>
              </a:rPr>
            </a:br>
            <a:r>
              <a:rPr kumimoji="0" lang="ru-RU" altLang="ru-RU" sz="3200" b="1" kern="0">
                <a:solidFill>
                  <a:srgbClr val="FF0000"/>
                </a:solidFill>
              </a:rPr>
              <a:t>ЛЯР ОИЯИ, Дубна, РФ</a:t>
            </a:r>
            <a:endParaRPr kumimoji="0" lang="ru-RU" altLang="ru-RU" sz="3200" b="1" kern="0" dirty="0">
              <a:solidFill>
                <a:srgbClr val="FF0000"/>
              </a:solidFill>
            </a:endParaRPr>
          </a:p>
        </p:txBody>
      </p:sp>
      <p:sp>
        <p:nvSpPr>
          <p:cNvPr id="6" name="TextBox 5">
            <a:extLst>
              <a:ext uri="{FF2B5EF4-FFF2-40B4-BE49-F238E27FC236}">
                <a16:creationId xmlns:a16="http://schemas.microsoft.com/office/drawing/2014/main" id="{4BD6DE5F-B4A1-EBA9-FC30-9E1FB2C16BEC}"/>
              </a:ext>
            </a:extLst>
          </p:cNvPr>
          <p:cNvSpPr txBox="1"/>
          <p:nvPr/>
        </p:nvSpPr>
        <p:spPr>
          <a:xfrm>
            <a:off x="600075" y="5873105"/>
            <a:ext cx="7943850" cy="461665"/>
          </a:xfrm>
          <a:prstGeom prst="rect">
            <a:avLst/>
          </a:prstGeom>
          <a:noFill/>
        </p:spPr>
        <p:txBody>
          <a:bodyPr wrap="square">
            <a:spAutoFit/>
          </a:bodyPr>
          <a:lstStyle/>
          <a:p>
            <a:pPr algn="ctr"/>
            <a:r>
              <a:rPr lang="ru-RU" altLang="ru-RU" b="1" dirty="0">
                <a:solidFill>
                  <a:srgbClr val="002060"/>
                </a:solidFill>
              </a:rPr>
              <a:t>М</a:t>
            </a:r>
            <a:r>
              <a:rPr kumimoji="0" lang="ru-RU" altLang="ru-RU" sz="2400" b="1" dirty="0">
                <a:solidFill>
                  <a:srgbClr val="002060"/>
                </a:solidFill>
              </a:rPr>
              <a:t>ассовые распределения изотопов</a:t>
            </a:r>
            <a:r>
              <a:rPr kumimoji="0" lang="en-US" altLang="ru-RU" sz="2400" b="1" dirty="0">
                <a:solidFill>
                  <a:srgbClr val="002060"/>
                </a:solidFill>
              </a:rPr>
              <a:t> Xe </a:t>
            </a:r>
            <a:r>
              <a:rPr kumimoji="0" lang="ru-RU" altLang="ru-RU" sz="2400" b="1" dirty="0">
                <a:solidFill>
                  <a:srgbClr val="002060"/>
                </a:solidFill>
              </a:rPr>
              <a:t>и</a:t>
            </a:r>
            <a:r>
              <a:rPr kumimoji="0" lang="en-US" altLang="ru-RU" sz="2400" b="1" dirty="0">
                <a:solidFill>
                  <a:srgbClr val="002060"/>
                </a:solidFill>
              </a:rPr>
              <a:t> Hg </a:t>
            </a:r>
            <a:endParaRPr lang="en-RU" dirty="0">
              <a:solidFill>
                <a:srgbClr val="00206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457200" y="228600"/>
            <a:ext cx="8305800" cy="914400"/>
          </a:xfrm>
        </p:spPr>
        <p:txBody>
          <a:bodyPr/>
          <a:lstStyle/>
          <a:p>
            <a:pPr eaLnBrk="1" hangingPunct="1"/>
            <a:r>
              <a:rPr kumimoji="0" lang="ru-RU" altLang="ru-RU" sz="3200" b="1" dirty="0">
                <a:solidFill>
                  <a:srgbClr val="FF0000"/>
                </a:solidFill>
              </a:rPr>
              <a:t>Измерение масс ядер методом времени пролёта</a:t>
            </a:r>
            <a:r>
              <a:rPr kumimoji="0" lang="en-US" altLang="ru-RU" sz="3200" b="1" dirty="0">
                <a:solidFill>
                  <a:srgbClr val="FF0000"/>
                </a:solidFill>
              </a:rPr>
              <a:t> (</a:t>
            </a:r>
            <a:r>
              <a:rPr kumimoji="0" lang="en-US" altLang="ru-RU" sz="3200" b="1" dirty="0">
                <a:solidFill>
                  <a:srgbClr val="FF0000"/>
                </a:solidFill>
                <a:latin typeface="Times New Roman" panose="02020603050405020304" pitchFamily="18" charset="0"/>
                <a:cs typeface="Times New Roman" panose="02020603050405020304" pitchFamily="18" charset="0"/>
              </a:rPr>
              <a:t>B</a:t>
            </a:r>
            <a:r>
              <a:rPr lang="el-GR" sz="3200" b="1" i="0" u="none" strike="noStrike" dirty="0">
                <a:solidFill>
                  <a:srgbClr val="FF0000"/>
                </a:solidFill>
                <a:effectLst/>
                <a:latin typeface="Times New Roman" panose="02020603050405020304" pitchFamily="18" charset="0"/>
                <a:cs typeface="Times New Roman" panose="02020603050405020304" pitchFamily="18" charset="0"/>
              </a:rPr>
              <a:t>ρ</a:t>
            </a:r>
            <a:r>
              <a:rPr lang="en-US" sz="3200" b="1" i="0" u="none" strike="noStrike" dirty="0">
                <a:solidFill>
                  <a:srgbClr val="FF0000"/>
                </a:solidFill>
                <a:effectLst/>
                <a:latin typeface="Times New Roman" panose="02020603050405020304" pitchFamily="18" charset="0"/>
                <a:cs typeface="Times New Roman" panose="02020603050405020304" pitchFamily="18" charset="0"/>
              </a:rPr>
              <a:t>-TOF</a:t>
            </a:r>
            <a:r>
              <a:rPr kumimoji="0" lang="en-US" altLang="ru-RU" sz="3200" b="1" dirty="0">
                <a:solidFill>
                  <a:srgbClr val="FF0000"/>
                </a:solidFill>
              </a:rPr>
              <a:t>)</a:t>
            </a:r>
            <a:endParaRPr kumimoji="0" lang="ru-RU" altLang="ru-RU" sz="3200" b="1" dirty="0">
              <a:solidFill>
                <a:srgbClr val="FF0000"/>
              </a:solidFill>
            </a:endParaRPr>
          </a:p>
        </p:txBody>
      </p:sp>
      <p:sp>
        <p:nvSpPr>
          <p:cNvPr id="25604" name="Rectangle 17"/>
          <p:cNvSpPr>
            <a:spLocks noChangeArrowheads="1"/>
          </p:cNvSpPr>
          <p:nvPr/>
        </p:nvSpPr>
        <p:spPr bwMode="auto">
          <a:xfrm>
            <a:off x="-133350" y="1009650"/>
            <a:ext cx="1841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kumimoji="1"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kumimoji="1"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kumimoji="0" lang="ru-RU" altLang="ru-RU" sz="900"/>
          </a:p>
          <a:p>
            <a:pPr>
              <a:spcBef>
                <a:spcPct val="0"/>
              </a:spcBef>
              <a:buFontTx/>
              <a:buNone/>
            </a:pPr>
            <a:endParaRPr kumimoji="0" lang="ru-RU" altLang="ru-RU" sz="2400"/>
          </a:p>
        </p:txBody>
      </p:sp>
      <p:sp>
        <p:nvSpPr>
          <p:cNvPr id="2" name="Slide Number Placeholder 1">
            <a:extLst>
              <a:ext uri="{FF2B5EF4-FFF2-40B4-BE49-F238E27FC236}">
                <a16:creationId xmlns:a16="http://schemas.microsoft.com/office/drawing/2014/main" id="{894DF24C-C11F-5290-AEDF-3137E3A1B51E}"/>
              </a:ext>
            </a:extLst>
          </p:cNvPr>
          <p:cNvSpPr>
            <a:spLocks noGrp="1"/>
          </p:cNvSpPr>
          <p:nvPr>
            <p:ph type="sldNum" sz="quarter" idx="12"/>
          </p:nvPr>
        </p:nvSpPr>
        <p:spPr/>
        <p:txBody>
          <a:bodyPr/>
          <a:lstStyle/>
          <a:p>
            <a:pPr>
              <a:defRPr/>
            </a:pPr>
            <a:fld id="{064D6751-8AE4-44B0-AA5F-981861BB2BA7}" type="slidenum">
              <a:rPr lang="en-US" altLang="ru-RU" smtClean="0"/>
              <a:pPr>
                <a:defRPr/>
              </a:pPr>
              <a:t>23</a:t>
            </a:fld>
            <a:endParaRPr lang="en-US" altLang="ru-RU"/>
          </a:p>
        </p:txBody>
      </p:sp>
      <p:sp>
        <p:nvSpPr>
          <p:cNvPr id="6" name="TextBox 5">
            <a:extLst>
              <a:ext uri="{FF2B5EF4-FFF2-40B4-BE49-F238E27FC236}">
                <a16:creationId xmlns:a16="http://schemas.microsoft.com/office/drawing/2014/main" id="{1EFCE2CC-10A7-BF05-FEFE-7EAE6F1325F1}"/>
              </a:ext>
            </a:extLst>
          </p:cNvPr>
          <p:cNvSpPr txBox="1"/>
          <p:nvPr/>
        </p:nvSpPr>
        <p:spPr>
          <a:xfrm>
            <a:off x="457200" y="1245968"/>
            <a:ext cx="8458200" cy="3139321"/>
          </a:xfrm>
          <a:prstGeom prst="rect">
            <a:avLst/>
          </a:prstGeom>
          <a:noFill/>
        </p:spPr>
        <p:txBody>
          <a:bodyPr wrap="square">
            <a:spAutoFit/>
          </a:bodyPr>
          <a:lstStyle/>
          <a:p>
            <a:pPr algn="just"/>
            <a:r>
              <a:rPr lang="ru-RU" sz="2200" b="1" i="0" u="none" strike="noStrike" dirty="0">
                <a:solidFill>
                  <a:srgbClr val="002060"/>
                </a:solidFill>
                <a:effectLst/>
                <a:cs typeface="Times New Roman" panose="02020603050405020304" pitchFamily="18" charset="0"/>
              </a:rPr>
              <a:t>Магнитная жесткость </a:t>
            </a:r>
            <a:r>
              <a:rPr lang="en-GB" sz="2200" b="1" i="0" u="none" strike="noStrike" dirty="0">
                <a:solidFill>
                  <a:srgbClr val="002060"/>
                </a:solidFill>
                <a:effectLst/>
                <a:cs typeface="Times New Roman" panose="02020603050405020304" pitchFamily="18" charset="0"/>
              </a:rPr>
              <a:t>B</a:t>
            </a:r>
            <a:r>
              <a:rPr lang="el-GR" sz="2200" b="1" i="0" u="none" strike="noStrike" dirty="0">
                <a:solidFill>
                  <a:srgbClr val="002060"/>
                </a:solidFill>
                <a:effectLst/>
                <a:cs typeface="Times New Roman" panose="02020603050405020304" pitchFamily="18" charset="0"/>
              </a:rPr>
              <a:t>ρ, </a:t>
            </a:r>
            <a:r>
              <a:rPr lang="ru-RU" sz="2200" b="1" i="0" u="none" strike="noStrike" dirty="0">
                <a:solidFill>
                  <a:srgbClr val="002060"/>
                </a:solidFill>
                <a:effectLst/>
                <a:cs typeface="Times New Roman" panose="02020603050405020304" pitchFamily="18" charset="0"/>
              </a:rPr>
              <a:t>масса частицы </a:t>
            </a:r>
            <a:r>
              <a:rPr lang="en-GB" sz="2200" b="1" i="0" u="none" strike="noStrike" dirty="0">
                <a:solidFill>
                  <a:srgbClr val="002060"/>
                </a:solidFill>
                <a:effectLst/>
                <a:cs typeface="Times New Roman" panose="02020603050405020304" pitchFamily="18" charset="0"/>
              </a:rPr>
              <a:t>m, </a:t>
            </a:r>
            <a:r>
              <a:rPr lang="ru-RU" sz="2200" b="1" i="0" u="none" strike="noStrike" dirty="0">
                <a:solidFill>
                  <a:srgbClr val="002060"/>
                </a:solidFill>
                <a:effectLst/>
                <a:cs typeface="Times New Roman" panose="02020603050405020304" pitchFamily="18" charset="0"/>
              </a:rPr>
              <a:t>ее скорость </a:t>
            </a:r>
            <a:r>
              <a:rPr lang="en-GB" sz="2200" b="1" i="0" u="none" strike="noStrike" dirty="0">
                <a:solidFill>
                  <a:srgbClr val="002060"/>
                </a:solidFill>
                <a:effectLst/>
                <a:cs typeface="Times New Roman" panose="02020603050405020304" pitchFamily="18" charset="0"/>
              </a:rPr>
              <a:t>v </a:t>
            </a:r>
            <a:r>
              <a:rPr lang="ru-RU" sz="2200" b="1" i="0" u="none" strike="noStrike" dirty="0">
                <a:solidFill>
                  <a:srgbClr val="002060"/>
                </a:solidFill>
                <a:effectLst/>
                <a:cs typeface="Times New Roman" panose="02020603050405020304" pitchFamily="18" charset="0"/>
              </a:rPr>
              <a:t>и заряд </a:t>
            </a:r>
            <a:r>
              <a:rPr lang="en-GB" sz="2200" b="1" i="0" u="none" strike="noStrike" dirty="0">
                <a:solidFill>
                  <a:srgbClr val="002060"/>
                </a:solidFill>
                <a:effectLst/>
                <a:cs typeface="Times New Roman" panose="02020603050405020304" pitchFamily="18" charset="0"/>
              </a:rPr>
              <a:t>q </a:t>
            </a:r>
            <a:r>
              <a:rPr lang="ru-RU" sz="2200" b="1" i="0" u="none" strike="noStrike" dirty="0">
                <a:solidFill>
                  <a:srgbClr val="002060"/>
                </a:solidFill>
                <a:effectLst/>
                <a:cs typeface="Times New Roman" panose="02020603050405020304" pitchFamily="18" charset="0"/>
              </a:rPr>
              <a:t>связаны соотношением</a:t>
            </a:r>
            <a:r>
              <a:rPr lang="en-US" sz="2200" b="1" i="0" u="none" strike="noStrike" dirty="0">
                <a:solidFill>
                  <a:srgbClr val="002060"/>
                </a:solidFill>
                <a:effectLst/>
                <a:cs typeface="Times New Roman" panose="02020603050405020304" pitchFamily="18" charset="0"/>
              </a:rPr>
              <a:t>: </a:t>
            </a:r>
            <a:r>
              <a:rPr lang="en-GB" sz="2200" b="1" i="0" u="none" strike="noStrike" dirty="0">
                <a:solidFill>
                  <a:srgbClr val="002060"/>
                </a:solidFill>
                <a:effectLst/>
                <a:cs typeface="Times New Roman" panose="02020603050405020304" pitchFamily="18" charset="0"/>
              </a:rPr>
              <a:t>B</a:t>
            </a:r>
            <a:r>
              <a:rPr lang="el-GR" sz="2200" b="1" i="0" u="none" strike="noStrike" dirty="0">
                <a:solidFill>
                  <a:srgbClr val="002060"/>
                </a:solidFill>
                <a:effectLst/>
                <a:cs typeface="Times New Roman" panose="02020603050405020304" pitchFamily="18" charset="0"/>
              </a:rPr>
              <a:t>ρ= </a:t>
            </a:r>
            <a:r>
              <a:rPr lang="en-GB" sz="2200" b="1" i="0" u="none" strike="noStrike" dirty="0">
                <a:solidFill>
                  <a:srgbClr val="002060"/>
                </a:solidFill>
                <a:effectLst/>
                <a:cs typeface="Times New Roman" panose="02020603050405020304" pitchFamily="18" charset="0"/>
              </a:rPr>
              <a:t>mv/q.</a:t>
            </a:r>
          </a:p>
          <a:p>
            <a:pPr algn="just"/>
            <a:endParaRPr lang="en-GB" sz="2200" b="1" dirty="0">
              <a:solidFill>
                <a:srgbClr val="002060"/>
              </a:solidFill>
              <a:cs typeface="Times New Roman" panose="02020603050405020304" pitchFamily="18" charset="0"/>
            </a:endParaRPr>
          </a:p>
          <a:p>
            <a:pPr algn="just"/>
            <a:r>
              <a:rPr kumimoji="0" lang="en-RU" altLang="en-RU" sz="2200" b="1" i="0" u="none" strike="noStrike" cap="none" normalizeH="0" baseline="0" dirty="0">
                <a:ln>
                  <a:noFill/>
                </a:ln>
                <a:solidFill>
                  <a:srgbClr val="002060"/>
                </a:solidFill>
                <a:effectLst/>
                <a:cs typeface="Times New Roman" panose="02020603050405020304" pitchFamily="18" charset="0"/>
              </a:rPr>
              <a:t>Таким образом, зная магнитную жесткость спектрометра </a:t>
            </a:r>
            <a:r>
              <a:rPr lang="en-GB" sz="2200" b="1" i="0" u="none" strike="noStrike" dirty="0">
                <a:solidFill>
                  <a:srgbClr val="002060"/>
                </a:solidFill>
                <a:effectLst/>
                <a:cs typeface="Times New Roman" panose="02020603050405020304" pitchFamily="18" charset="0"/>
              </a:rPr>
              <a:t>B</a:t>
            </a:r>
            <a:r>
              <a:rPr lang="el-GR" sz="2200" b="1" i="0" u="none" strike="noStrike" dirty="0">
                <a:solidFill>
                  <a:srgbClr val="002060"/>
                </a:solidFill>
                <a:effectLst/>
                <a:cs typeface="Times New Roman" panose="02020603050405020304" pitchFamily="18" charset="0"/>
              </a:rPr>
              <a:t>ρ</a:t>
            </a:r>
            <a:r>
              <a:rPr kumimoji="0" lang="en-RU" altLang="en-RU" sz="2200" b="1" i="0" u="none" strike="noStrike" cap="none" normalizeH="0" baseline="0" dirty="0">
                <a:ln>
                  <a:noFill/>
                </a:ln>
                <a:solidFill>
                  <a:srgbClr val="002060"/>
                </a:solidFill>
                <a:effectLst/>
                <a:cs typeface="Times New Roman" panose="02020603050405020304" pitchFamily="18" charset="0"/>
              </a:rPr>
              <a:t>, можно определить m/q для частиц, имеющих одинаковую скорость. Этот метод позволяет определять массы ядер с точностью ~ 10</a:t>
            </a:r>
            <a:r>
              <a:rPr kumimoji="0" lang="en-RU" altLang="en-RU" sz="2200" b="1" i="0" u="none" strike="noStrike" cap="none" normalizeH="0" baseline="30000" dirty="0">
                <a:ln>
                  <a:noFill/>
                </a:ln>
                <a:solidFill>
                  <a:srgbClr val="002060"/>
                </a:solidFill>
                <a:effectLst/>
                <a:cs typeface="Times New Roman" panose="02020603050405020304" pitchFamily="18" charset="0"/>
              </a:rPr>
              <a:t>-4</a:t>
            </a:r>
            <a:r>
              <a:rPr kumimoji="0" lang="en-RU" altLang="en-RU" sz="2200" b="1" i="0" u="none" strike="noStrike" cap="none" normalizeH="0" baseline="0" dirty="0">
                <a:ln>
                  <a:noFill/>
                </a:ln>
                <a:solidFill>
                  <a:srgbClr val="002060"/>
                </a:solidFill>
                <a:effectLst/>
                <a:cs typeface="Times New Roman" panose="02020603050405020304" pitchFamily="18" charset="0"/>
              </a:rPr>
              <a:t>. Точности измерений масс ядер можно повысить, если </a:t>
            </a:r>
            <a:r>
              <a:rPr kumimoji="0" lang="en-RU" altLang="en-RU" sz="2200" b="1" i="0" u="none" strike="noStrike" cap="none" normalizeH="0" baseline="0" dirty="0">
                <a:ln>
                  <a:noFill/>
                </a:ln>
                <a:solidFill>
                  <a:srgbClr val="FF0000"/>
                </a:solidFill>
                <a:effectLst/>
                <a:cs typeface="Times New Roman" panose="02020603050405020304" pitchFamily="18" charset="0"/>
              </a:rPr>
              <a:t>одновременно измерять время пролета</a:t>
            </a:r>
            <a:r>
              <a:rPr kumimoji="0" lang="en-RU" altLang="en-RU" sz="2200" b="1" i="0" u="none" strike="noStrike" cap="none" normalizeH="0" baseline="0" dirty="0">
                <a:ln>
                  <a:noFill/>
                </a:ln>
                <a:solidFill>
                  <a:srgbClr val="002060"/>
                </a:solidFill>
                <a:effectLst/>
                <a:cs typeface="Times New Roman" panose="02020603050405020304" pitchFamily="18" charset="0"/>
              </a:rPr>
              <a:t>. В этом случае масса иона определяется из соотношения:</a:t>
            </a:r>
          </a:p>
        </p:txBody>
      </p:sp>
      <p:pic>
        <p:nvPicPr>
          <p:cNvPr id="16390" name="Picture 6">
            <a:extLst>
              <a:ext uri="{FF2B5EF4-FFF2-40B4-BE49-F238E27FC236}">
                <a16:creationId xmlns:a16="http://schemas.microsoft.com/office/drawing/2014/main" id="{DACDCBE3-E602-681B-0552-F3DCC6DA8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219" y="4488257"/>
            <a:ext cx="1823561" cy="8357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6F9E77-12C3-BD75-A77A-4C342B2BDCCB}"/>
              </a:ext>
            </a:extLst>
          </p:cNvPr>
          <p:cNvSpPr txBox="1"/>
          <p:nvPr/>
        </p:nvSpPr>
        <p:spPr>
          <a:xfrm>
            <a:off x="457200" y="5352871"/>
            <a:ext cx="8458200" cy="1200329"/>
          </a:xfrm>
          <a:prstGeom prst="rect">
            <a:avLst/>
          </a:prstGeom>
          <a:noFill/>
        </p:spPr>
        <p:txBody>
          <a:bodyPr wrap="square">
            <a:spAutoFit/>
          </a:bodyPr>
          <a:lstStyle/>
          <a:p>
            <a:r>
              <a:rPr lang="ru-RU" b="1" i="0" u="none" strike="noStrike" dirty="0">
                <a:solidFill>
                  <a:srgbClr val="002060"/>
                </a:solidFill>
                <a:effectLst/>
                <a:cs typeface="Times New Roman" panose="02020603050405020304" pitchFamily="18" charset="0"/>
              </a:rPr>
              <a:t>где </a:t>
            </a:r>
            <a:r>
              <a:rPr lang="en-GB" b="1" i="0" u="none" strike="noStrike" dirty="0">
                <a:solidFill>
                  <a:srgbClr val="002060"/>
                </a:solidFill>
                <a:effectLst/>
                <a:cs typeface="Times New Roman" panose="02020603050405020304" pitchFamily="18" charset="0"/>
              </a:rPr>
              <a:t>L - </a:t>
            </a:r>
            <a:r>
              <a:rPr lang="ru-RU" b="1" i="0" u="none" strike="noStrike" dirty="0">
                <a:solidFill>
                  <a:srgbClr val="002060"/>
                </a:solidFill>
                <a:effectLst/>
                <a:cs typeface="Times New Roman" panose="02020603050405020304" pitchFamily="18" charset="0"/>
              </a:rPr>
              <a:t>пролетная база, </a:t>
            </a:r>
            <a:r>
              <a:rPr lang="en-GB" b="1" i="0" u="none" strike="noStrike" dirty="0">
                <a:solidFill>
                  <a:srgbClr val="002060"/>
                </a:solidFill>
                <a:effectLst/>
                <a:cs typeface="Times New Roman" panose="02020603050405020304" pitchFamily="18" charset="0"/>
              </a:rPr>
              <a:t>TOF - </a:t>
            </a:r>
            <a:r>
              <a:rPr lang="ru-RU" b="1" i="0" u="none" strike="noStrike" dirty="0">
                <a:solidFill>
                  <a:srgbClr val="002060"/>
                </a:solidFill>
                <a:effectLst/>
                <a:cs typeface="Times New Roman" panose="02020603050405020304" pitchFamily="18" charset="0"/>
              </a:rPr>
              <a:t>время пролета. Пролетные базы составляют от нескольких метров до 10</a:t>
            </a:r>
            <a:r>
              <a:rPr lang="ru-RU" b="1" i="0" u="none" strike="noStrike" baseline="30000" dirty="0">
                <a:solidFill>
                  <a:srgbClr val="002060"/>
                </a:solidFill>
                <a:effectLst/>
                <a:cs typeface="Times New Roman" panose="02020603050405020304" pitchFamily="18" charset="0"/>
              </a:rPr>
              <a:t>3</a:t>
            </a:r>
            <a:r>
              <a:rPr lang="ru-RU" b="1" i="0" u="none" strike="noStrike" dirty="0">
                <a:solidFill>
                  <a:srgbClr val="002060"/>
                </a:solidFill>
                <a:effectLst/>
                <a:cs typeface="Times New Roman" panose="02020603050405020304" pitchFamily="18" charset="0"/>
              </a:rPr>
              <a:t> метров и позволяют довести точность измерения масс ядер до </a:t>
            </a:r>
            <a:r>
              <a:rPr lang="ru-RU" b="1" i="0" u="none" strike="noStrike" dirty="0">
                <a:solidFill>
                  <a:srgbClr val="FF0000"/>
                </a:solidFill>
                <a:effectLst/>
                <a:cs typeface="Times New Roman" panose="02020603050405020304" pitchFamily="18" charset="0"/>
              </a:rPr>
              <a:t>10</a:t>
            </a:r>
            <a:r>
              <a:rPr lang="ru-RU" b="1" i="0" u="none" strike="noStrike" baseline="30000" dirty="0">
                <a:solidFill>
                  <a:srgbClr val="FF0000"/>
                </a:solidFill>
                <a:effectLst/>
                <a:cs typeface="Times New Roman" panose="02020603050405020304" pitchFamily="18" charset="0"/>
              </a:rPr>
              <a:t>-6</a:t>
            </a:r>
            <a:r>
              <a:rPr lang="ru-RU" b="1" i="0" u="none" strike="noStrike" dirty="0">
                <a:solidFill>
                  <a:srgbClr val="002060"/>
                </a:solidFill>
                <a:effectLst/>
                <a:cs typeface="Times New Roman" panose="02020603050405020304" pitchFamily="18" charset="0"/>
              </a:rPr>
              <a:t>.</a:t>
            </a:r>
            <a:endParaRPr lang="en-RU" b="1"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416198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4" name="Rectangle 17"/>
          <p:cNvSpPr>
            <a:spLocks noChangeArrowheads="1"/>
          </p:cNvSpPr>
          <p:nvPr/>
        </p:nvSpPr>
        <p:spPr bwMode="auto">
          <a:xfrm>
            <a:off x="-133350" y="1009650"/>
            <a:ext cx="1841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kumimoji="1"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kumimoji="1"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kumimoji="0" lang="ru-RU" altLang="ru-RU" sz="900"/>
          </a:p>
          <a:p>
            <a:pPr>
              <a:spcBef>
                <a:spcPct val="0"/>
              </a:spcBef>
              <a:buFontTx/>
              <a:buNone/>
            </a:pPr>
            <a:endParaRPr kumimoji="0" lang="ru-RU" altLang="ru-RU" sz="2400"/>
          </a:p>
        </p:txBody>
      </p:sp>
      <p:sp>
        <p:nvSpPr>
          <p:cNvPr id="2" name="Slide Number Placeholder 1">
            <a:extLst>
              <a:ext uri="{FF2B5EF4-FFF2-40B4-BE49-F238E27FC236}">
                <a16:creationId xmlns:a16="http://schemas.microsoft.com/office/drawing/2014/main" id="{894DF24C-C11F-5290-AEDF-3137E3A1B51E}"/>
              </a:ext>
            </a:extLst>
          </p:cNvPr>
          <p:cNvSpPr>
            <a:spLocks noGrp="1"/>
          </p:cNvSpPr>
          <p:nvPr>
            <p:ph type="sldNum" sz="quarter" idx="12"/>
          </p:nvPr>
        </p:nvSpPr>
        <p:spPr/>
        <p:txBody>
          <a:bodyPr/>
          <a:lstStyle/>
          <a:p>
            <a:pPr>
              <a:defRPr/>
            </a:pPr>
            <a:fld id="{064D6751-8AE4-44B0-AA5F-981861BB2BA7}" type="slidenum">
              <a:rPr lang="en-US" altLang="ru-RU" smtClean="0"/>
              <a:pPr>
                <a:defRPr/>
              </a:pPr>
              <a:t>24</a:t>
            </a:fld>
            <a:endParaRPr lang="en-US" altLang="ru-RU"/>
          </a:p>
        </p:txBody>
      </p:sp>
      <p:pic>
        <p:nvPicPr>
          <p:cNvPr id="16386" name="Picture 2" descr="Массы атомных ядер">
            <a:extLst>
              <a:ext uri="{FF2B5EF4-FFF2-40B4-BE49-F238E27FC236}">
                <a16:creationId xmlns:a16="http://schemas.microsoft.com/office/drawing/2014/main" id="{DEF83FF8-FD21-0136-C8F9-3ED7FBDFA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6154" y="2775802"/>
            <a:ext cx="4777846" cy="2794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B496CD-F498-7D14-C7A0-AE05C8F3C52F}"/>
              </a:ext>
            </a:extLst>
          </p:cNvPr>
          <p:cNvSpPr txBox="1"/>
          <p:nvPr/>
        </p:nvSpPr>
        <p:spPr>
          <a:xfrm>
            <a:off x="4424364" y="1760041"/>
            <a:ext cx="4186236" cy="769441"/>
          </a:xfrm>
          <a:prstGeom prst="rect">
            <a:avLst/>
          </a:prstGeom>
          <a:noFill/>
        </p:spPr>
        <p:txBody>
          <a:bodyPr wrap="square">
            <a:spAutoFit/>
          </a:bodyPr>
          <a:lstStyle/>
          <a:p>
            <a:pPr algn="r"/>
            <a:r>
              <a:rPr lang="ru-RU" sz="2200" b="1" i="0" u="none" strike="noStrike" dirty="0">
                <a:solidFill>
                  <a:srgbClr val="002060"/>
                </a:solidFill>
                <a:effectLst/>
                <a:cs typeface="Times New Roman" panose="02020603050405020304" pitchFamily="18" charset="0"/>
              </a:rPr>
              <a:t>Спектрометр по времени прол</a:t>
            </a:r>
            <a:r>
              <a:rPr lang="ru-RU" sz="2200" b="1" dirty="0">
                <a:solidFill>
                  <a:srgbClr val="002060"/>
                </a:solidFill>
                <a:cs typeface="Times New Roman" panose="02020603050405020304" pitchFamily="18" charset="0"/>
              </a:rPr>
              <a:t>ё</a:t>
            </a:r>
            <a:r>
              <a:rPr lang="ru-RU" sz="2200" b="1" i="0" u="none" strike="noStrike" dirty="0">
                <a:solidFill>
                  <a:srgbClr val="002060"/>
                </a:solidFill>
                <a:effectLst/>
                <a:cs typeface="Times New Roman" panose="02020603050405020304" pitchFamily="18" charset="0"/>
              </a:rPr>
              <a:t>та </a:t>
            </a:r>
            <a:r>
              <a:rPr lang="en-GB" sz="2200" b="1" i="0" u="none" strike="noStrike" dirty="0">
                <a:solidFill>
                  <a:srgbClr val="002060"/>
                </a:solidFill>
                <a:effectLst/>
                <a:cs typeface="Times New Roman" panose="02020603050405020304" pitchFamily="18" charset="0"/>
              </a:rPr>
              <a:t>SPEG - GANIL</a:t>
            </a:r>
            <a:endParaRPr lang="en-RU" sz="2200" b="1" dirty="0">
              <a:solidFill>
                <a:srgbClr val="002060"/>
              </a:solidFill>
              <a:cs typeface="Times New Roman" panose="02020603050405020304" pitchFamily="18" charset="0"/>
            </a:endParaRPr>
          </a:p>
        </p:txBody>
      </p:sp>
      <p:pic>
        <p:nvPicPr>
          <p:cNvPr id="16388" name="Picture 4" descr="ro">
            <a:extLst>
              <a:ext uri="{FF2B5EF4-FFF2-40B4-BE49-F238E27FC236}">
                <a16:creationId xmlns:a16="http://schemas.microsoft.com/office/drawing/2014/main" id="{8E2C4AC0-78FB-E6B8-AF16-2094193F3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950" y="3721099"/>
            <a:ext cx="136426" cy="45719"/>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19950001_0110">
            <a:extLst>
              <a:ext uri="{FF2B5EF4-FFF2-40B4-BE49-F238E27FC236}">
                <a16:creationId xmlns:a16="http://schemas.microsoft.com/office/drawing/2014/main" id="{022E9099-D10F-FCD7-A88E-60641EE8D3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79" b="12150"/>
          <a:stretch/>
        </p:blipFill>
        <p:spPr bwMode="auto">
          <a:xfrm>
            <a:off x="757237" y="1454100"/>
            <a:ext cx="3390677" cy="231271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Nuclear masses measured by the TOF-Bρ method at the NSCL [20], SPEG at... |  Download Scientific Diagram">
            <a:extLst>
              <a:ext uri="{FF2B5EF4-FFF2-40B4-BE49-F238E27FC236}">
                <a16:creationId xmlns:a16="http://schemas.microsoft.com/office/drawing/2014/main" id="{661A4DBF-8586-F7A6-03B6-361DE91F3D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00" t="7270" r="6667" b="1139"/>
          <a:stretch/>
        </p:blipFill>
        <p:spPr bwMode="auto">
          <a:xfrm>
            <a:off x="185736" y="3789105"/>
            <a:ext cx="4129092" cy="2983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9E31CBF4-0244-A120-CE76-1B4E36AEC2F9}"/>
              </a:ext>
            </a:extLst>
          </p:cNvPr>
          <p:cNvSpPr>
            <a:spLocks noGrp="1" noChangeArrowheads="1"/>
          </p:cNvSpPr>
          <p:nvPr>
            <p:ph type="title"/>
          </p:nvPr>
        </p:nvSpPr>
        <p:spPr>
          <a:xfrm>
            <a:off x="457200" y="228600"/>
            <a:ext cx="8305800" cy="914400"/>
          </a:xfrm>
        </p:spPr>
        <p:txBody>
          <a:bodyPr/>
          <a:lstStyle/>
          <a:p>
            <a:pPr eaLnBrk="1" hangingPunct="1"/>
            <a:r>
              <a:rPr kumimoji="0" lang="ru-RU" altLang="ru-RU" sz="3200" b="1" dirty="0">
                <a:solidFill>
                  <a:srgbClr val="FF0000"/>
                </a:solidFill>
              </a:rPr>
              <a:t>Измерение масс ядер методом времени пролёта</a:t>
            </a:r>
            <a:r>
              <a:rPr kumimoji="0" lang="en-US" altLang="ru-RU" sz="3200" b="1" dirty="0">
                <a:solidFill>
                  <a:srgbClr val="FF0000"/>
                </a:solidFill>
              </a:rPr>
              <a:t> (</a:t>
            </a:r>
            <a:r>
              <a:rPr kumimoji="0" lang="en-US" altLang="ru-RU" sz="3200" b="1" dirty="0">
                <a:solidFill>
                  <a:srgbClr val="FF0000"/>
                </a:solidFill>
                <a:latin typeface="Times New Roman" panose="02020603050405020304" pitchFamily="18" charset="0"/>
                <a:cs typeface="Times New Roman" panose="02020603050405020304" pitchFamily="18" charset="0"/>
              </a:rPr>
              <a:t>B</a:t>
            </a:r>
            <a:r>
              <a:rPr lang="el-GR" sz="3200" b="1" i="0" u="none" strike="noStrike" dirty="0">
                <a:solidFill>
                  <a:srgbClr val="FF0000"/>
                </a:solidFill>
                <a:effectLst/>
                <a:latin typeface="Times New Roman" panose="02020603050405020304" pitchFamily="18" charset="0"/>
                <a:cs typeface="Times New Roman" panose="02020603050405020304" pitchFamily="18" charset="0"/>
              </a:rPr>
              <a:t>ρ</a:t>
            </a:r>
            <a:r>
              <a:rPr lang="en-US" sz="3200" b="1" i="0" u="none" strike="noStrike" dirty="0">
                <a:solidFill>
                  <a:srgbClr val="FF0000"/>
                </a:solidFill>
                <a:effectLst/>
                <a:latin typeface="Times New Roman" panose="02020603050405020304" pitchFamily="18" charset="0"/>
                <a:cs typeface="Times New Roman" panose="02020603050405020304" pitchFamily="18" charset="0"/>
              </a:rPr>
              <a:t>-TOF</a:t>
            </a:r>
            <a:r>
              <a:rPr kumimoji="0" lang="en-US" altLang="ru-RU" sz="3200" b="1" dirty="0">
                <a:solidFill>
                  <a:srgbClr val="FF0000"/>
                </a:solidFill>
              </a:rPr>
              <a:t>)</a:t>
            </a:r>
            <a:endParaRPr kumimoji="0" lang="ru-RU" altLang="ru-RU" sz="3200" b="1" dirty="0">
              <a:solidFill>
                <a:srgbClr val="FF0000"/>
              </a:solidFill>
            </a:endParaRPr>
          </a:p>
        </p:txBody>
      </p:sp>
      <p:sp>
        <p:nvSpPr>
          <p:cNvPr id="9" name="TextBox 8">
            <a:extLst>
              <a:ext uri="{FF2B5EF4-FFF2-40B4-BE49-F238E27FC236}">
                <a16:creationId xmlns:a16="http://schemas.microsoft.com/office/drawing/2014/main" id="{05FD2754-0086-79ED-B2A3-8ED546E4689D}"/>
              </a:ext>
            </a:extLst>
          </p:cNvPr>
          <p:cNvSpPr txBox="1"/>
          <p:nvPr/>
        </p:nvSpPr>
        <p:spPr>
          <a:xfrm>
            <a:off x="4366154" y="5783759"/>
            <a:ext cx="4643436" cy="769441"/>
          </a:xfrm>
          <a:prstGeom prst="rect">
            <a:avLst/>
          </a:prstGeom>
          <a:noFill/>
        </p:spPr>
        <p:txBody>
          <a:bodyPr wrap="square">
            <a:spAutoFit/>
          </a:bodyPr>
          <a:lstStyle/>
          <a:p>
            <a:r>
              <a:rPr lang="en-GB" sz="2200" b="1" i="0" u="none" strike="noStrike" dirty="0">
                <a:solidFill>
                  <a:srgbClr val="002060"/>
                </a:solidFill>
                <a:effectLst/>
                <a:cs typeface="Times New Roman" panose="02020603050405020304" pitchFamily="18" charset="0"/>
              </a:rPr>
              <a:t>Nuclear masses measured by the TOF-B</a:t>
            </a:r>
            <a:r>
              <a:rPr lang="el-GR" sz="2200" b="1" i="0" u="none" strike="noStrike" dirty="0">
                <a:solidFill>
                  <a:srgbClr val="002060"/>
                </a:solidFill>
                <a:effectLst/>
                <a:cs typeface="Times New Roman" panose="02020603050405020304" pitchFamily="18" charset="0"/>
              </a:rPr>
              <a:t>ρ </a:t>
            </a:r>
            <a:r>
              <a:rPr lang="en-GB" sz="2200" b="1" i="0" u="none" strike="noStrike" dirty="0">
                <a:solidFill>
                  <a:srgbClr val="002060"/>
                </a:solidFill>
                <a:effectLst/>
                <a:cs typeface="Times New Roman" panose="02020603050405020304" pitchFamily="18" charset="0"/>
              </a:rPr>
              <a:t>method</a:t>
            </a:r>
            <a:endParaRPr lang="en-RU" sz="2200" b="1" dirty="0">
              <a:solidFill>
                <a:srgbClr val="002060"/>
              </a:solidFill>
              <a:cs typeface="Times New Roman" panose="02020603050405020304" pitchFamily="18" charset="0"/>
            </a:endParaRPr>
          </a:p>
        </p:txBody>
      </p:sp>
      <p:sp>
        <p:nvSpPr>
          <p:cNvPr id="3" name="Oval 2">
            <a:extLst>
              <a:ext uri="{FF2B5EF4-FFF2-40B4-BE49-F238E27FC236}">
                <a16:creationId xmlns:a16="http://schemas.microsoft.com/office/drawing/2014/main" id="{91885129-CAE7-C955-D097-9F913E22BE42}"/>
              </a:ext>
            </a:extLst>
          </p:cNvPr>
          <p:cNvSpPr/>
          <p:nvPr/>
        </p:nvSpPr>
        <p:spPr>
          <a:xfrm>
            <a:off x="8300848" y="3900373"/>
            <a:ext cx="327472" cy="320855"/>
          </a:xfrm>
          <a:prstGeom prst="ellipse">
            <a:avLst/>
          </a:prstGeom>
          <a:solidFill>
            <a:schemeClr val="accent1">
              <a:alpha val="5000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6" name="Oval 5">
            <a:extLst>
              <a:ext uri="{FF2B5EF4-FFF2-40B4-BE49-F238E27FC236}">
                <a16:creationId xmlns:a16="http://schemas.microsoft.com/office/drawing/2014/main" id="{63AE9890-43C4-74EF-22CE-224F88BECB21}"/>
              </a:ext>
            </a:extLst>
          </p:cNvPr>
          <p:cNvSpPr/>
          <p:nvPr/>
        </p:nvSpPr>
        <p:spPr>
          <a:xfrm>
            <a:off x="7878047" y="4060801"/>
            <a:ext cx="327472" cy="320855"/>
          </a:xfrm>
          <a:prstGeom prst="ellipse">
            <a:avLst/>
          </a:prstGeom>
          <a:solidFill>
            <a:schemeClr val="accent1">
              <a:alpha val="5000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59439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B2A3-CF92-6F0B-5B5B-BA61E893DBFF}"/>
              </a:ext>
            </a:extLst>
          </p:cNvPr>
          <p:cNvSpPr>
            <a:spLocks noGrp="1"/>
          </p:cNvSpPr>
          <p:nvPr>
            <p:ph type="title"/>
          </p:nvPr>
        </p:nvSpPr>
        <p:spPr>
          <a:xfrm>
            <a:off x="685800" y="2070279"/>
            <a:ext cx="7772400" cy="2717442"/>
          </a:xfrm>
        </p:spPr>
        <p:txBody>
          <a:bodyPr/>
          <a:lstStyle/>
          <a:p>
            <a:r>
              <a:rPr kumimoji="0" lang="ru-RU" altLang="ru-RU" sz="3200" b="1" dirty="0">
                <a:solidFill>
                  <a:srgbClr val="FF0000"/>
                </a:solidFill>
                <a:latin typeface="Times New Roman" panose="02020603050405020304" pitchFamily="18" charset="0"/>
                <a:cs typeface="Times New Roman" panose="02020603050405020304" pitchFamily="18" charset="0"/>
              </a:rPr>
              <a:t>3. Многопроходный </a:t>
            </a:r>
            <a:r>
              <a:rPr kumimoji="0" lang="en-US" altLang="ru-RU" sz="3200" b="1" dirty="0">
                <a:solidFill>
                  <a:srgbClr val="FF0000"/>
                </a:solidFill>
                <a:latin typeface="Times New Roman" panose="02020603050405020304" pitchFamily="18" charset="0"/>
                <a:cs typeface="Times New Roman" panose="02020603050405020304" pitchFamily="18" charset="0"/>
              </a:rPr>
              <a:t>TOF </a:t>
            </a:r>
            <a:r>
              <a:rPr kumimoji="0" lang="ru-RU" altLang="ru-RU" sz="3200" b="1" dirty="0">
                <a:solidFill>
                  <a:srgbClr val="FF0000"/>
                </a:solidFill>
                <a:latin typeface="Times New Roman" panose="02020603050405020304" pitchFamily="18" charset="0"/>
                <a:cs typeface="Times New Roman" panose="02020603050405020304" pitchFamily="18" charset="0"/>
              </a:rPr>
              <a:t>спектрометр</a:t>
            </a:r>
            <a:br>
              <a:rPr lang="ru-RU" sz="3200" b="1" dirty="0">
                <a:solidFill>
                  <a:srgbClr val="FF0000"/>
                </a:solidFill>
                <a:effectLst/>
                <a:latin typeface="Times New Roman" panose="02020603050405020304" pitchFamily="18" charset="0"/>
                <a:cs typeface="Times New Roman" panose="02020603050405020304" pitchFamily="18" charset="0"/>
              </a:rPr>
            </a:br>
            <a:r>
              <a:rPr lang="en-GB" sz="2200" b="1" i="0" u="none" strike="noStrike" dirty="0">
                <a:solidFill>
                  <a:srgbClr val="FF0000"/>
                </a:solidFill>
                <a:effectLst/>
                <a:latin typeface="Times New Roman" panose="02020603050405020304" pitchFamily="18" charset="0"/>
                <a:cs typeface="Times New Roman" panose="02020603050405020304" pitchFamily="18" charset="0"/>
              </a:rPr>
              <a:t>The Multi-Reflection Time-of-Flight Mass Spectrograph </a:t>
            </a:r>
            <a:r>
              <a:rPr lang="en-GB" sz="3200" b="1" i="0" u="none" strike="noStrike" dirty="0">
                <a:solidFill>
                  <a:srgbClr val="FF0000"/>
                </a:solidFill>
                <a:effectLst/>
                <a:latin typeface="Times New Roman" panose="02020603050405020304" pitchFamily="18" charset="0"/>
                <a:cs typeface="Times New Roman" panose="02020603050405020304" pitchFamily="18" charset="0"/>
              </a:rPr>
              <a:t>(</a:t>
            </a:r>
            <a:r>
              <a:rPr lang="en-GB" sz="3200" b="1" i="0" u="none" strike="noStrike" dirty="0">
                <a:solidFill>
                  <a:srgbClr val="7030A0"/>
                </a:solidFill>
                <a:effectLst/>
                <a:latin typeface="Times New Roman" panose="02020603050405020304" pitchFamily="18" charset="0"/>
                <a:cs typeface="Times New Roman" panose="02020603050405020304" pitchFamily="18" charset="0"/>
              </a:rPr>
              <a:t>MRTOF</a:t>
            </a:r>
            <a:r>
              <a:rPr lang="en-GB" sz="3200" b="1" i="0" u="none" strike="noStrike" dirty="0">
                <a:solidFill>
                  <a:srgbClr val="FF0000"/>
                </a:solidFill>
                <a:effectLst/>
                <a:latin typeface="Times New Roman" panose="02020603050405020304" pitchFamily="18" charset="0"/>
                <a:cs typeface="Times New Roman" panose="02020603050405020304" pitchFamily="18" charset="0"/>
              </a:rPr>
              <a:t>)</a:t>
            </a:r>
            <a:endParaRPr lang="en-RU" sz="3200"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681485E-47CF-ED68-A653-76F7EF99B405}"/>
              </a:ext>
            </a:extLst>
          </p:cNvPr>
          <p:cNvSpPr>
            <a:spLocks noGrp="1"/>
          </p:cNvSpPr>
          <p:nvPr>
            <p:ph type="sldNum" sz="quarter" idx="12"/>
          </p:nvPr>
        </p:nvSpPr>
        <p:spPr/>
        <p:txBody>
          <a:bodyPr/>
          <a:lstStyle/>
          <a:p>
            <a:pPr>
              <a:defRPr/>
            </a:pPr>
            <a:fld id="{064D6751-8AE4-44B0-AA5F-981861BB2BA7}" type="slidenum">
              <a:rPr lang="en-US" altLang="ru-RU" smtClean="0"/>
              <a:pPr>
                <a:defRPr/>
              </a:pPr>
              <a:t>25</a:t>
            </a:fld>
            <a:endParaRPr lang="en-US" altLang="ru-RU"/>
          </a:p>
        </p:txBody>
      </p:sp>
    </p:spTree>
    <p:extLst>
      <p:ext uri="{BB962C8B-B14F-4D97-AF65-F5344CB8AC3E}">
        <p14:creationId xmlns:p14="http://schemas.microsoft.com/office/powerpoint/2010/main" val="3632554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685800" y="228600"/>
            <a:ext cx="7772400" cy="1143000"/>
          </a:xfrm>
        </p:spPr>
        <p:txBody>
          <a:bodyPr/>
          <a:lstStyle/>
          <a:p>
            <a:pPr eaLnBrk="1" hangingPunct="1"/>
            <a:r>
              <a:rPr lang="ru-RU" altLang="ru-RU" sz="2800" b="1" dirty="0">
                <a:solidFill>
                  <a:srgbClr val="FF0000"/>
                </a:solidFill>
              </a:rPr>
              <a:t>Идентификация на основе измерений энергии и времени пролета (</a:t>
            </a:r>
            <a:r>
              <a:rPr lang="ru-RU" altLang="ru-RU" sz="2800" b="1" dirty="0" err="1">
                <a:solidFill>
                  <a:srgbClr val="FF0000"/>
                </a:solidFill>
              </a:rPr>
              <a:t>E</a:t>
            </a:r>
            <a:r>
              <a:rPr lang="ru-RU" altLang="ru-RU" sz="2800" b="1" dirty="0">
                <a:solidFill>
                  <a:srgbClr val="FF0000"/>
                </a:solidFill>
              </a:rPr>
              <a:t>-</a:t>
            </a:r>
            <a:r>
              <a:rPr lang="ru-RU" altLang="ru-RU" sz="2800" b="1" dirty="0" err="1">
                <a:solidFill>
                  <a:srgbClr val="FF0000"/>
                </a:solidFill>
              </a:rPr>
              <a:t>t</a:t>
            </a:r>
            <a:r>
              <a:rPr lang="ru-RU" altLang="ru-RU" sz="2800" b="1" dirty="0">
                <a:solidFill>
                  <a:srgbClr val="FF0000"/>
                </a:solidFill>
              </a:rPr>
              <a:t>-метод)</a:t>
            </a:r>
          </a:p>
        </p:txBody>
      </p:sp>
      <p:sp>
        <p:nvSpPr>
          <p:cNvPr id="29700" name="Rectangle 4"/>
          <p:cNvSpPr>
            <a:spLocks noChangeArrowheads="1"/>
          </p:cNvSpPr>
          <p:nvPr/>
        </p:nvSpPr>
        <p:spPr bwMode="auto">
          <a:xfrm>
            <a:off x="457200" y="2049462"/>
            <a:ext cx="8458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000" b="1" dirty="0">
                <a:solidFill>
                  <a:srgbClr val="003399"/>
                </a:solidFill>
              </a:rPr>
              <a:t>Для нерелятивистских частиц время пролета связано с кинетической энергией соотношением</a:t>
            </a:r>
            <a:r>
              <a:rPr lang="ru-RU" altLang="ru-RU" sz="1800" dirty="0">
                <a:latin typeface="Arial" panose="020B0604020202020204" pitchFamily="34" charset="0"/>
              </a:rPr>
              <a:t> </a:t>
            </a:r>
          </a:p>
        </p:txBody>
      </p:sp>
      <p:sp>
        <p:nvSpPr>
          <p:cNvPr id="29702" name="Rectangle 7"/>
          <p:cNvSpPr>
            <a:spLocks noChangeArrowheads="1"/>
          </p:cNvSpPr>
          <p:nvPr/>
        </p:nvSpPr>
        <p:spPr bwMode="auto">
          <a:xfrm>
            <a:off x="381000" y="5014913"/>
            <a:ext cx="8382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ru-RU" altLang="ru-RU" sz="2000" b="1" dirty="0">
                <a:solidFill>
                  <a:srgbClr val="003399"/>
                </a:solidFill>
              </a:rPr>
              <a:t>где </a:t>
            </a:r>
            <a:r>
              <a:rPr lang="ru-RU" altLang="ru-RU" sz="2000" b="1" dirty="0" err="1">
                <a:solidFill>
                  <a:srgbClr val="003399"/>
                </a:solidFill>
              </a:rPr>
              <a:t>t</a:t>
            </a:r>
            <a:r>
              <a:rPr lang="ru-RU" altLang="ru-RU" sz="2000" b="1" baseline="-25000" dirty="0" err="1">
                <a:solidFill>
                  <a:srgbClr val="003399"/>
                </a:solidFill>
              </a:rPr>
              <a:t>f</a:t>
            </a:r>
            <a:r>
              <a:rPr lang="ru-RU" altLang="ru-RU" sz="2000" b="1" dirty="0">
                <a:solidFill>
                  <a:srgbClr val="003399"/>
                </a:solidFill>
              </a:rPr>
              <a:t> - время пролета в наносекундах, </a:t>
            </a:r>
            <a:r>
              <a:rPr lang="ru-RU" altLang="ru-RU" sz="2000" b="1" dirty="0" err="1">
                <a:solidFill>
                  <a:srgbClr val="003399"/>
                </a:solidFill>
              </a:rPr>
              <a:t>d</a:t>
            </a:r>
            <a:r>
              <a:rPr lang="ru-RU" altLang="ru-RU" sz="2000" b="1" dirty="0">
                <a:solidFill>
                  <a:srgbClr val="003399"/>
                </a:solidFill>
              </a:rPr>
              <a:t> - пролетная база в метрах, </a:t>
            </a:r>
            <a:r>
              <a:rPr lang="ru-RU" altLang="ru-RU" sz="2000" b="1" dirty="0" err="1">
                <a:solidFill>
                  <a:srgbClr val="003399"/>
                </a:solidFill>
              </a:rPr>
              <a:t>A</a:t>
            </a:r>
            <a:r>
              <a:rPr lang="ru-RU" altLang="ru-RU" sz="2000" b="1" dirty="0">
                <a:solidFill>
                  <a:srgbClr val="003399"/>
                </a:solidFill>
              </a:rPr>
              <a:t> - массовое число частицы в атомных единицах массы, </a:t>
            </a:r>
            <a:r>
              <a:rPr lang="ru-RU" altLang="ru-RU" sz="2000" b="1" dirty="0" err="1">
                <a:solidFill>
                  <a:srgbClr val="003399"/>
                </a:solidFill>
              </a:rPr>
              <a:t>E</a:t>
            </a:r>
            <a:r>
              <a:rPr lang="ru-RU" altLang="ru-RU" sz="2000" b="1" dirty="0">
                <a:solidFill>
                  <a:srgbClr val="003399"/>
                </a:solidFill>
              </a:rPr>
              <a:t> - кинетическая энергия частицы в МэВ. </a:t>
            </a:r>
          </a:p>
        </p:txBody>
      </p:sp>
      <mc:AlternateContent xmlns:mc="http://schemas.openxmlformats.org/markup-compatibility/2006" xmlns:a14="http://schemas.microsoft.com/office/drawing/2010/main">
        <mc:Choice Requires="a14">
          <p:sp>
            <p:nvSpPr>
              <p:cNvPr id="2" name="TextBox 1"/>
              <p:cNvSpPr txBox="1"/>
              <p:nvPr/>
            </p:nvSpPr>
            <p:spPr>
              <a:xfrm>
                <a:off x="2760766" y="3319345"/>
                <a:ext cx="3622467" cy="1127360"/>
              </a:xfrm>
              <a:prstGeom prst="rect">
                <a:avLst/>
              </a:prstGeom>
              <a:noFill/>
            </p:spPr>
            <p:txBody>
              <a:bodyPr wrap="none" lIns="0" tIns="0" rIns="0" bIns="0" rtlCol="0">
                <a:spAutoFit/>
              </a:bodyPr>
              <a:lstStyle/>
              <a:p>
                <a:r>
                  <a:rPr lang="en-US" dirty="0" err="1"/>
                  <a:t>t</a:t>
                </a:r>
                <a:r>
                  <a:rPr lang="en-US" baseline="-25000" dirty="0" err="1"/>
                  <a:t>f</a:t>
                </a:r>
                <a:r>
                  <a:rPr lang="en-US" dirty="0"/>
                  <a:t>(ns)=72.3∙d(m)</a:t>
                </a:r>
                <a14:m>
                  <m:oMath xmlns:m="http://schemas.openxmlformats.org/officeDocument/2006/math">
                    <m:rad>
                      <m:radPr>
                        <m:degHide m:val="on"/>
                        <m:ctrlPr>
                          <a:rPr lang="ru-RU" sz="3600" i="1" smtClean="0">
                            <a:latin typeface="Cambria Math" panose="02040503050406030204" pitchFamily="18" charset="0"/>
                          </a:rPr>
                        </m:ctrlPr>
                      </m:radPr>
                      <m:deg/>
                      <m:e>
                        <m:f>
                          <m:fPr>
                            <m:ctrlPr>
                              <a:rPr lang="ru-RU" sz="3600" i="1" smtClean="0">
                                <a:latin typeface="Cambria Math" panose="02040503050406030204" pitchFamily="18" charset="0"/>
                              </a:rPr>
                            </m:ctrlPr>
                          </m:fPr>
                          <m:num>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𝑎𝑚𝑢</m:t>
                            </m:r>
                            <m:r>
                              <a:rPr lang="en-US" sz="3600" b="0" i="1" smtClean="0">
                                <a:latin typeface="Cambria Math" panose="02040503050406030204" pitchFamily="18" charset="0"/>
                              </a:rPr>
                              <m:t>)</m:t>
                            </m:r>
                          </m:num>
                          <m:den>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𝑀𝑒𝑉</m:t>
                            </m:r>
                            <m:r>
                              <a:rPr lang="en-US" sz="3600" b="0" i="1" smtClean="0">
                                <a:latin typeface="Cambria Math" panose="02040503050406030204" pitchFamily="18" charset="0"/>
                              </a:rPr>
                              <m:t>)</m:t>
                            </m:r>
                          </m:den>
                        </m:f>
                      </m:e>
                    </m:rad>
                  </m:oMath>
                </a14:m>
                <a:endParaRPr lang="ru-RU"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2760766" y="3319345"/>
                <a:ext cx="3622467" cy="1127360"/>
              </a:xfrm>
              <a:prstGeom prst="rect">
                <a:avLst/>
              </a:prstGeom>
              <a:blipFill>
                <a:blip r:embed="rId2"/>
                <a:stretch>
                  <a:fillRect l="-5245" r="-3497" b="-7865"/>
                </a:stretch>
              </a:blipFill>
            </p:spPr>
            <p:txBody>
              <a:bodyPr/>
              <a:lstStyle/>
              <a:p>
                <a:r>
                  <a:rPr lang="en-RU">
                    <a:noFill/>
                  </a:rPr>
                  <a:t> </a:t>
                </a:r>
              </a:p>
            </p:txBody>
          </p:sp>
        </mc:Fallback>
      </mc:AlternateContent>
      <p:sp>
        <p:nvSpPr>
          <p:cNvPr id="3" name="Slide Number Placeholder 2">
            <a:extLst>
              <a:ext uri="{FF2B5EF4-FFF2-40B4-BE49-F238E27FC236}">
                <a16:creationId xmlns:a16="http://schemas.microsoft.com/office/drawing/2014/main" id="{DAA14161-3F04-ABB6-A00D-2ACC25EB7548}"/>
              </a:ext>
            </a:extLst>
          </p:cNvPr>
          <p:cNvSpPr>
            <a:spLocks noGrp="1"/>
          </p:cNvSpPr>
          <p:nvPr>
            <p:ph type="sldNum" sz="quarter" idx="12"/>
          </p:nvPr>
        </p:nvSpPr>
        <p:spPr/>
        <p:txBody>
          <a:bodyPr/>
          <a:lstStyle/>
          <a:p>
            <a:pPr>
              <a:defRPr/>
            </a:pPr>
            <a:fld id="{064D6751-8AE4-44B0-AA5F-981861BB2BA7}" type="slidenum">
              <a:rPr lang="en-US" altLang="ru-RU" smtClean="0"/>
              <a:pPr>
                <a:defRPr/>
              </a:pPr>
              <a:t>26</a:t>
            </a:fld>
            <a:endParaRPr lang="en-US" altLang="ru-RU"/>
          </a:p>
        </p:txBody>
      </p:sp>
    </p:spTree>
    <p:extLst>
      <p:ext uri="{BB962C8B-B14F-4D97-AF65-F5344CB8AC3E}">
        <p14:creationId xmlns:p14="http://schemas.microsoft.com/office/powerpoint/2010/main" val="2976148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Заголовок 1"/>
          <p:cNvSpPr>
            <a:spLocks noGrp="1"/>
          </p:cNvSpPr>
          <p:nvPr>
            <p:ph type="title"/>
          </p:nvPr>
        </p:nvSpPr>
        <p:spPr>
          <a:xfrm>
            <a:off x="685800" y="35129"/>
            <a:ext cx="7772400" cy="618799"/>
          </a:xfrm>
        </p:spPr>
        <p:txBody>
          <a:bodyPr/>
          <a:lstStyle/>
          <a:p>
            <a:r>
              <a:rPr kumimoji="0" lang="ru-RU" altLang="ru-RU" sz="3600" b="1" dirty="0" err="1">
                <a:solidFill>
                  <a:srgbClr val="FF0000"/>
                </a:solidFill>
              </a:rPr>
              <a:t>Рефлектрон</a:t>
            </a:r>
            <a:r>
              <a:rPr kumimoji="0" lang="ru-RU" altLang="ru-RU" sz="3600" b="1" dirty="0">
                <a:solidFill>
                  <a:srgbClr val="FF0000"/>
                </a:solidFill>
              </a:rPr>
              <a:t>, 1972 г.</a:t>
            </a:r>
          </a:p>
        </p:txBody>
      </p:sp>
      <p:pic>
        <p:nvPicPr>
          <p:cNvPr id="41989" name="Рисунок 5" descr="800px-Reflectro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9012" y="4386148"/>
            <a:ext cx="51054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E729D42-A112-2236-CC32-A23CC1CF15A9}"/>
              </a:ext>
            </a:extLst>
          </p:cNvPr>
          <p:cNvSpPr>
            <a:spLocks noGrp="1"/>
          </p:cNvSpPr>
          <p:nvPr>
            <p:ph type="sldNum" sz="quarter" idx="12"/>
          </p:nvPr>
        </p:nvSpPr>
        <p:spPr>
          <a:xfrm>
            <a:off x="8534400" y="6497905"/>
            <a:ext cx="609600" cy="304800"/>
          </a:xfrm>
        </p:spPr>
        <p:txBody>
          <a:bodyPr/>
          <a:lstStyle/>
          <a:p>
            <a:pPr>
              <a:defRPr/>
            </a:pPr>
            <a:fld id="{064D6751-8AE4-44B0-AA5F-981861BB2BA7}" type="slidenum">
              <a:rPr lang="en-US" altLang="ru-RU" smtClean="0"/>
              <a:pPr>
                <a:defRPr/>
              </a:pPr>
              <a:t>27</a:t>
            </a:fld>
            <a:endParaRPr lang="en-US" altLang="ru-RU"/>
          </a:p>
        </p:txBody>
      </p:sp>
      <p:pic>
        <p:nvPicPr>
          <p:cNvPr id="7170" name="Picture 2" descr="МАМЫРИН Борис Александрович | Объединение учителей Санкт-Петербурга">
            <a:extLst>
              <a:ext uri="{FF2B5EF4-FFF2-40B4-BE49-F238E27FC236}">
                <a16:creationId xmlns:a16="http://schemas.microsoft.com/office/drawing/2014/main" id="{80DAA937-B835-CF8F-B5C6-1F00D6310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61" t="4880" r="12499"/>
          <a:stretch/>
        </p:blipFill>
        <p:spPr bwMode="auto">
          <a:xfrm>
            <a:off x="685800" y="4371996"/>
            <a:ext cx="2138973" cy="2047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EBCAB8-3FA9-1803-2059-4958531C4AAC}"/>
              </a:ext>
            </a:extLst>
          </p:cNvPr>
          <p:cNvSpPr txBox="1"/>
          <p:nvPr/>
        </p:nvSpPr>
        <p:spPr>
          <a:xfrm>
            <a:off x="545964" y="6370250"/>
            <a:ext cx="2418644" cy="430887"/>
          </a:xfrm>
          <a:prstGeom prst="rect">
            <a:avLst/>
          </a:prstGeom>
          <a:noFill/>
        </p:spPr>
        <p:txBody>
          <a:bodyPr wrap="square">
            <a:spAutoFit/>
          </a:bodyPr>
          <a:lstStyle/>
          <a:p>
            <a:pPr algn="ctr"/>
            <a:r>
              <a:rPr kumimoji="0" lang="ru-RU" altLang="ru-RU" sz="2200" b="1" dirty="0">
                <a:solidFill>
                  <a:schemeClr val="tx2"/>
                </a:solidFill>
              </a:rPr>
              <a:t>Б.А. </a:t>
            </a:r>
            <a:r>
              <a:rPr kumimoji="0" lang="ru-RU" altLang="ru-RU" sz="2200" b="1" dirty="0" err="1">
                <a:solidFill>
                  <a:schemeClr val="tx2"/>
                </a:solidFill>
              </a:rPr>
              <a:t>Мамырин</a:t>
            </a:r>
            <a:endParaRPr lang="en-RU" sz="2200" dirty="0">
              <a:solidFill>
                <a:schemeClr val="tx2"/>
              </a:solidFill>
            </a:endParaRPr>
          </a:p>
        </p:txBody>
      </p:sp>
      <p:sp>
        <p:nvSpPr>
          <p:cNvPr id="5" name="TextBox 4">
            <a:extLst>
              <a:ext uri="{FF2B5EF4-FFF2-40B4-BE49-F238E27FC236}">
                <a16:creationId xmlns:a16="http://schemas.microsoft.com/office/drawing/2014/main" id="{9158F332-B5BE-6A0F-DDE5-909BC1373DA1}"/>
              </a:ext>
            </a:extLst>
          </p:cNvPr>
          <p:cNvSpPr txBox="1"/>
          <p:nvPr/>
        </p:nvSpPr>
        <p:spPr>
          <a:xfrm>
            <a:off x="3529012" y="6211669"/>
            <a:ext cx="5105400" cy="646331"/>
          </a:xfrm>
          <a:prstGeom prst="rect">
            <a:avLst/>
          </a:prstGeom>
          <a:noFill/>
        </p:spPr>
        <p:txBody>
          <a:bodyPr wrap="square">
            <a:spAutoFit/>
          </a:bodyPr>
          <a:lstStyle/>
          <a:p>
            <a:pPr algn="ctr"/>
            <a:r>
              <a:rPr lang="en-GB" sz="1200" b="1" i="0" u="none" strike="noStrike" dirty="0">
                <a:solidFill>
                  <a:srgbClr val="202122"/>
                </a:solidFill>
                <a:effectLst/>
                <a:cs typeface="Times New Roman" panose="02020603050405020304" pitchFamily="18" charset="0"/>
              </a:rPr>
              <a:t>An ion mirror (right) attached to a flight tube (left) of the </a:t>
            </a:r>
            <a:r>
              <a:rPr lang="en-GB" sz="1200" b="1" i="0" u="none" strike="noStrike" dirty="0" err="1">
                <a:solidFill>
                  <a:srgbClr val="202122"/>
                </a:solidFill>
                <a:effectLst/>
                <a:cs typeface="Times New Roman" panose="02020603050405020304" pitchFamily="18" charset="0"/>
              </a:rPr>
              <a:t>reflectron</a:t>
            </a:r>
            <a:r>
              <a:rPr lang="en-GB" sz="1200" b="1" i="0" u="none" strike="noStrike" dirty="0">
                <a:solidFill>
                  <a:srgbClr val="202122"/>
                </a:solidFill>
                <a:effectLst/>
                <a:cs typeface="Times New Roman" panose="02020603050405020304" pitchFamily="18" charset="0"/>
              </a:rPr>
              <a:t>. Voltages applied to a stack of metal plates create the electric field reflecting the ions back to the flight tube.</a:t>
            </a:r>
            <a:endParaRPr lang="en-RU" sz="1200" b="1" dirty="0">
              <a:cs typeface="Times New Roman" panose="02020603050405020304" pitchFamily="18" charset="0"/>
            </a:endParaRPr>
          </a:p>
        </p:txBody>
      </p:sp>
      <p:pic>
        <p:nvPicPr>
          <p:cNvPr id="20482" name="Picture 2" descr="undefined">
            <a:extLst>
              <a:ext uri="{FF2B5EF4-FFF2-40B4-BE49-F238E27FC236}">
                <a16:creationId xmlns:a16="http://schemas.microsoft.com/office/drawing/2014/main" id="{E3B1642E-5201-8D95-179E-6C1619805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8637" y="1243381"/>
            <a:ext cx="6423102" cy="25692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26715D-DC69-903E-9CC0-45AB823FC262}"/>
              </a:ext>
            </a:extLst>
          </p:cNvPr>
          <p:cNvSpPr txBox="1"/>
          <p:nvPr/>
        </p:nvSpPr>
        <p:spPr>
          <a:xfrm>
            <a:off x="377072" y="3807633"/>
            <a:ext cx="8493550" cy="523220"/>
          </a:xfrm>
          <a:prstGeom prst="rect">
            <a:avLst/>
          </a:prstGeom>
          <a:noFill/>
        </p:spPr>
        <p:txBody>
          <a:bodyPr wrap="square">
            <a:spAutoFit/>
          </a:bodyPr>
          <a:lstStyle/>
          <a:p>
            <a:pPr algn="ctr"/>
            <a:r>
              <a:rPr lang="en-GB" sz="1400" b="1" i="0" u="none" strike="noStrike" dirty="0">
                <a:solidFill>
                  <a:srgbClr val="7030A0"/>
                </a:solidFill>
                <a:effectLst/>
                <a:cs typeface="Times New Roman" panose="02020603050405020304" pitchFamily="18" charset="0"/>
              </a:rPr>
              <a:t>In the reflection, the higher energy ion (red) takes a longer path but arrives at the detector at the same time as the lower energy ion (blue) of the same mass.</a:t>
            </a:r>
            <a:endParaRPr lang="en-RU" sz="1400" b="1" dirty="0">
              <a:solidFill>
                <a:srgbClr val="7030A0"/>
              </a:solidFill>
              <a:cs typeface="Times New Roman" panose="02020603050405020304" pitchFamily="18" charset="0"/>
            </a:endParaRPr>
          </a:p>
        </p:txBody>
      </p:sp>
      <p:sp>
        <p:nvSpPr>
          <p:cNvPr id="3" name="TextBox 2">
            <a:extLst>
              <a:ext uri="{FF2B5EF4-FFF2-40B4-BE49-F238E27FC236}">
                <a16:creationId xmlns:a16="http://schemas.microsoft.com/office/drawing/2014/main" id="{19377A94-79FA-586E-FA8B-A5B319F9F99E}"/>
              </a:ext>
            </a:extLst>
          </p:cNvPr>
          <p:cNvSpPr txBox="1"/>
          <p:nvPr/>
        </p:nvSpPr>
        <p:spPr>
          <a:xfrm>
            <a:off x="273378" y="688674"/>
            <a:ext cx="8597244" cy="584775"/>
          </a:xfrm>
          <a:prstGeom prst="rect">
            <a:avLst/>
          </a:prstGeom>
          <a:noFill/>
        </p:spPr>
        <p:txBody>
          <a:bodyPr wrap="square">
            <a:spAutoFit/>
          </a:bodyPr>
          <a:lstStyle/>
          <a:p>
            <a:pPr algn="ctr"/>
            <a:r>
              <a:rPr lang="ru-RU" sz="1600" b="1" dirty="0">
                <a:solidFill>
                  <a:srgbClr val="002060"/>
                </a:solidFill>
                <a:cs typeface="Times New Roman" panose="02020603050405020304" pitchFamily="18" charset="0"/>
              </a:rPr>
              <a:t>Позволяет существенно уменьшить разброс времён пролёта ионов с одинаковым отношением </a:t>
            </a:r>
            <a:r>
              <a:rPr lang="en-GB" sz="1600" b="1" dirty="0">
                <a:solidFill>
                  <a:srgbClr val="002060"/>
                </a:solidFill>
                <a:cs typeface="Times New Roman" panose="02020603050405020304" pitchFamily="18" charset="0"/>
              </a:rPr>
              <a:t>M/Z, </a:t>
            </a:r>
            <a:r>
              <a:rPr lang="ru-RU" sz="1600" b="1" dirty="0">
                <a:solidFill>
                  <a:srgbClr val="002060"/>
                </a:solidFill>
                <a:cs typeface="Times New Roman" panose="02020603050405020304" pitchFamily="18" charset="0"/>
              </a:rPr>
              <a:t>вызванный разбросом </a:t>
            </a:r>
            <a:r>
              <a:rPr lang="en-US" sz="1600" b="1" dirty="0">
                <a:solidFill>
                  <a:srgbClr val="002060"/>
                </a:solidFill>
                <a:cs typeface="Times New Roman" panose="02020603050405020304" pitchFamily="18" charset="0"/>
              </a:rPr>
              <a:t>E </a:t>
            </a:r>
            <a:r>
              <a:rPr lang="ru-RU" sz="1600" b="1" dirty="0">
                <a:solidFill>
                  <a:srgbClr val="002060"/>
                </a:solidFill>
                <a:cs typeface="Times New Roman" panose="02020603050405020304" pitchFamily="18" charset="0"/>
              </a:rPr>
              <a:t>этих ионов на выходе из источника.</a:t>
            </a:r>
            <a:endParaRPr lang="en-RU" sz="1600" b="1" dirty="0">
              <a:solidFill>
                <a:srgbClr val="002060"/>
              </a:solidFill>
              <a:cs typeface="Times New Roman" panose="02020603050405020304" pitchFamily="18" charset="0"/>
            </a:endParaRPr>
          </a:p>
        </p:txBody>
      </p:sp>
      <p:sp>
        <p:nvSpPr>
          <p:cNvPr id="6" name="TextBox 5">
            <a:extLst>
              <a:ext uri="{FF2B5EF4-FFF2-40B4-BE49-F238E27FC236}">
                <a16:creationId xmlns:a16="http://schemas.microsoft.com/office/drawing/2014/main" id="{75A2F97E-146D-16F3-98DA-6BD696860A98}"/>
              </a:ext>
            </a:extLst>
          </p:cNvPr>
          <p:cNvSpPr txBox="1"/>
          <p:nvPr/>
        </p:nvSpPr>
        <p:spPr>
          <a:xfrm>
            <a:off x="2328296" y="1506621"/>
            <a:ext cx="3734098" cy="461665"/>
          </a:xfrm>
          <a:prstGeom prst="rect">
            <a:avLst/>
          </a:prstGeom>
          <a:noFill/>
        </p:spPr>
        <p:txBody>
          <a:bodyPr wrap="square">
            <a:spAutoFit/>
          </a:bodyPr>
          <a:lstStyle/>
          <a:p>
            <a:r>
              <a:rPr lang="ru-RU" sz="1200" b="1" dirty="0">
                <a:solidFill>
                  <a:srgbClr val="002060"/>
                </a:solidFill>
                <a:cs typeface="Times New Roman" panose="02020603050405020304" pitchFamily="18" charset="0"/>
              </a:rPr>
              <a:t>Импульс лазера для ионизации является сигналом для отсчёта времени.</a:t>
            </a:r>
            <a:endParaRPr lang="en-RU" sz="1200" b="1" dirty="0">
              <a:solidFill>
                <a:srgbClr val="002060"/>
              </a:solidFill>
              <a:cs typeface="Times New Roman" panose="02020603050405020304" pitchFamily="18" charset="0"/>
            </a:endParaRPr>
          </a:p>
        </p:txBody>
      </p:sp>
      <p:sp>
        <p:nvSpPr>
          <p:cNvPr id="7" name="Oval 6">
            <a:extLst>
              <a:ext uri="{FF2B5EF4-FFF2-40B4-BE49-F238E27FC236}">
                <a16:creationId xmlns:a16="http://schemas.microsoft.com/office/drawing/2014/main" id="{C51DDBEF-F4CB-65E5-85AB-8DE3A53A8571}"/>
              </a:ext>
            </a:extLst>
          </p:cNvPr>
          <p:cNvSpPr/>
          <p:nvPr/>
        </p:nvSpPr>
        <p:spPr>
          <a:xfrm>
            <a:off x="3789005" y="3050367"/>
            <a:ext cx="327472" cy="320855"/>
          </a:xfrm>
          <a:prstGeom prst="ellipse">
            <a:avLst/>
          </a:prstGeom>
          <a:solidFill>
            <a:schemeClr val="accent1">
              <a:alpha val="5000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9" name="Oval 8">
            <a:extLst>
              <a:ext uri="{FF2B5EF4-FFF2-40B4-BE49-F238E27FC236}">
                <a16:creationId xmlns:a16="http://schemas.microsoft.com/office/drawing/2014/main" id="{C081851F-5806-DCFA-6C1F-4EEB8507139A}"/>
              </a:ext>
            </a:extLst>
          </p:cNvPr>
          <p:cNvSpPr/>
          <p:nvPr/>
        </p:nvSpPr>
        <p:spPr>
          <a:xfrm>
            <a:off x="1427814" y="2146336"/>
            <a:ext cx="327472" cy="320855"/>
          </a:xfrm>
          <a:prstGeom prst="ellipse">
            <a:avLst/>
          </a:prstGeom>
          <a:solidFill>
            <a:schemeClr val="accent1">
              <a:alpha val="5000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685800" y="77084"/>
            <a:ext cx="7772400" cy="990600"/>
          </a:xfrm>
        </p:spPr>
        <p:txBody>
          <a:bodyPr/>
          <a:lstStyle/>
          <a:p>
            <a:r>
              <a:rPr kumimoji="0" lang="ru-RU" altLang="ru-RU" sz="3200" b="1" dirty="0">
                <a:solidFill>
                  <a:srgbClr val="FF0000"/>
                </a:solidFill>
              </a:rPr>
              <a:t>Многопроходный </a:t>
            </a:r>
            <a:r>
              <a:rPr kumimoji="0" lang="en-US" altLang="ru-RU" sz="3200" b="1" dirty="0">
                <a:solidFill>
                  <a:srgbClr val="FF0000"/>
                </a:solidFill>
              </a:rPr>
              <a:t>TOF </a:t>
            </a:r>
            <a:r>
              <a:rPr kumimoji="0" lang="ru-RU" altLang="ru-RU" sz="3200" b="1" dirty="0">
                <a:solidFill>
                  <a:srgbClr val="FF0000"/>
                </a:solidFill>
              </a:rPr>
              <a:t>спектрометр</a:t>
            </a:r>
            <a:br>
              <a:rPr kumimoji="0" lang="ru-RU" altLang="ru-RU" sz="3200" b="1" dirty="0">
                <a:solidFill>
                  <a:srgbClr val="FF0000"/>
                </a:solidFill>
              </a:rPr>
            </a:br>
            <a:r>
              <a:rPr kumimoji="0" lang="en-US" altLang="ru-RU" sz="3200" b="1" dirty="0">
                <a:solidFill>
                  <a:srgbClr val="FF0000"/>
                </a:solidFill>
              </a:rPr>
              <a:t>M/</a:t>
            </a:r>
            <a:r>
              <a:rPr kumimoji="0" lang="el-GR" altLang="ru-RU" sz="3200" b="1" dirty="0">
                <a:solidFill>
                  <a:srgbClr val="FF0000"/>
                </a:solidFill>
                <a:cs typeface="Times New Roman" panose="02020603050405020304" pitchFamily="18" charset="0"/>
              </a:rPr>
              <a:t>Δ</a:t>
            </a:r>
            <a:r>
              <a:rPr kumimoji="0" lang="en-US" altLang="ru-RU" sz="3200" b="1" dirty="0">
                <a:solidFill>
                  <a:srgbClr val="FF0000"/>
                </a:solidFill>
                <a:cs typeface="Times New Roman" panose="02020603050405020304" pitchFamily="18" charset="0"/>
              </a:rPr>
              <a:t>M ≈ 100,000</a:t>
            </a:r>
          </a:p>
        </p:txBody>
      </p:sp>
      <p:sp>
        <p:nvSpPr>
          <p:cNvPr id="3" name="Slide Number Placeholder 2">
            <a:extLst>
              <a:ext uri="{FF2B5EF4-FFF2-40B4-BE49-F238E27FC236}">
                <a16:creationId xmlns:a16="http://schemas.microsoft.com/office/drawing/2014/main" id="{7348C26B-6520-3A4F-084F-A55F473A6A1A}"/>
              </a:ext>
            </a:extLst>
          </p:cNvPr>
          <p:cNvSpPr>
            <a:spLocks noGrp="1"/>
          </p:cNvSpPr>
          <p:nvPr>
            <p:ph type="sldNum" sz="quarter" idx="12"/>
          </p:nvPr>
        </p:nvSpPr>
        <p:spPr>
          <a:xfrm>
            <a:off x="8508828" y="6553200"/>
            <a:ext cx="609600" cy="304800"/>
          </a:xfrm>
        </p:spPr>
        <p:txBody>
          <a:bodyPr/>
          <a:lstStyle/>
          <a:p>
            <a:pPr>
              <a:defRPr/>
            </a:pPr>
            <a:fld id="{4A291A04-18D2-47EB-9FC8-A2FBDC4BE716}" type="slidenum">
              <a:rPr lang="en-US" altLang="ru-RU" smtClean="0"/>
              <a:pPr>
                <a:defRPr/>
              </a:pPr>
              <a:t>28</a:t>
            </a:fld>
            <a:endParaRPr lang="en-US" altLang="ru-RU" dirty="0"/>
          </a:p>
        </p:txBody>
      </p:sp>
      <p:sp>
        <p:nvSpPr>
          <p:cNvPr id="4" name="TextBox 3">
            <a:extLst>
              <a:ext uri="{FF2B5EF4-FFF2-40B4-BE49-F238E27FC236}">
                <a16:creationId xmlns:a16="http://schemas.microsoft.com/office/drawing/2014/main" id="{4B09A6C9-99A9-CC7E-8923-ED7AA1D923C2}"/>
              </a:ext>
            </a:extLst>
          </p:cNvPr>
          <p:cNvSpPr txBox="1"/>
          <p:nvPr/>
        </p:nvSpPr>
        <p:spPr>
          <a:xfrm>
            <a:off x="300037" y="1084862"/>
            <a:ext cx="8615363" cy="1938992"/>
          </a:xfrm>
          <a:prstGeom prst="rect">
            <a:avLst/>
          </a:prstGeom>
          <a:noFill/>
        </p:spPr>
        <p:txBody>
          <a:bodyPr wrap="square">
            <a:spAutoFit/>
          </a:bodyPr>
          <a:lstStyle/>
          <a:p>
            <a:pPr algn="just"/>
            <a:r>
              <a:rPr lang="en-US" sz="2000" b="1" dirty="0">
                <a:solidFill>
                  <a:srgbClr val="002060"/>
                </a:solidFill>
                <a:cs typeface="Times New Roman" panose="02020603050405020304" pitchFamily="18" charset="0"/>
              </a:rPr>
              <a:t>I</a:t>
            </a:r>
            <a:r>
              <a:rPr lang="en-GB" sz="2000" b="1" dirty="0" err="1">
                <a:solidFill>
                  <a:srgbClr val="002060"/>
                </a:solidFill>
                <a:effectLst/>
                <a:cs typeface="Times New Roman" panose="02020603050405020304" pitchFamily="18" charset="0"/>
              </a:rPr>
              <a:t>ons</a:t>
            </a:r>
            <a:r>
              <a:rPr lang="en-GB" sz="2000" b="1" dirty="0">
                <a:solidFill>
                  <a:srgbClr val="002060"/>
                </a:solidFill>
                <a:effectLst/>
                <a:cs typeface="Times New Roman" panose="02020603050405020304" pitchFamily="18" charset="0"/>
              </a:rPr>
              <a:t> are reflected back and forth between two electrostatic mirrors in a short tube. This effectively takes a long flight path and “folds” it several times into a short device. The ions are then ejected from the device to be incident onto a timing detector. Several measurements can be made in which the number of reflections is varied, which can provide an indication of the time for one passage of the particle in the device. </a:t>
            </a:r>
            <a:endParaRPr lang="en-GB" sz="2000" b="1" dirty="0">
              <a:solidFill>
                <a:srgbClr val="002060"/>
              </a:solidFill>
              <a:cs typeface="Times New Roman" panose="02020603050405020304" pitchFamily="18" charset="0"/>
            </a:endParaRPr>
          </a:p>
        </p:txBody>
      </p:sp>
      <p:pic>
        <p:nvPicPr>
          <p:cNvPr id="6" name="Picture 5">
            <a:extLst>
              <a:ext uri="{FF2B5EF4-FFF2-40B4-BE49-F238E27FC236}">
                <a16:creationId xmlns:a16="http://schemas.microsoft.com/office/drawing/2014/main" id="{9A46179B-1B3B-38A9-50D5-932440EE1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2" y="3042255"/>
            <a:ext cx="9092856" cy="2255592"/>
          </a:xfrm>
          <a:prstGeom prst="rect">
            <a:avLst/>
          </a:prstGeom>
        </p:spPr>
      </p:pic>
      <p:sp>
        <p:nvSpPr>
          <p:cNvPr id="8" name="TextBox 7">
            <a:extLst>
              <a:ext uri="{FF2B5EF4-FFF2-40B4-BE49-F238E27FC236}">
                <a16:creationId xmlns:a16="http://schemas.microsoft.com/office/drawing/2014/main" id="{A3959D39-C08F-10F6-6F97-FB8377F780C1}"/>
              </a:ext>
            </a:extLst>
          </p:cNvPr>
          <p:cNvSpPr txBox="1"/>
          <p:nvPr/>
        </p:nvSpPr>
        <p:spPr>
          <a:xfrm>
            <a:off x="151196" y="5229761"/>
            <a:ext cx="8879682" cy="1477328"/>
          </a:xfrm>
          <a:prstGeom prst="rect">
            <a:avLst/>
          </a:prstGeom>
          <a:noFill/>
        </p:spPr>
        <p:txBody>
          <a:bodyPr wrap="square">
            <a:spAutoFit/>
          </a:bodyPr>
          <a:lstStyle/>
          <a:p>
            <a:pPr algn="just"/>
            <a:r>
              <a:rPr lang="en-GB" sz="1800" b="1" dirty="0">
                <a:effectLst/>
                <a:cs typeface="Times New Roman" panose="02020603050405020304" pitchFamily="18" charset="0"/>
              </a:rPr>
              <a:t>The multi-reflection time-of-flight mass spectrometer at ISOLTRAP. An ion bunch travels back and forth between the electrostatic mirrors, and is ejected after accomplishing a given number of laps. The mass spectrometer mode measures TOF spectra (upper right) by using a MCP detector, while the mass separator mode ejects ions of interest (only the green ones) by employing the Bradbury-Nielsen gate (bottom right). </a:t>
            </a:r>
            <a:endParaRPr lang="en-GB" sz="1800" b="1" dirty="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685800" y="161925"/>
            <a:ext cx="7772400" cy="1143000"/>
          </a:xfrm>
        </p:spPr>
        <p:txBody>
          <a:bodyPr/>
          <a:lstStyle/>
          <a:p>
            <a:r>
              <a:rPr lang="en-GB" sz="3200" b="1" dirty="0">
                <a:solidFill>
                  <a:srgbClr val="FF0000"/>
                </a:solidFill>
                <a:effectLst/>
                <a:cs typeface="Times New Roman" panose="02020603050405020304" pitchFamily="18" charset="0"/>
              </a:rPr>
              <a:t>KEK-MRTOF</a:t>
            </a:r>
            <a:br>
              <a:rPr lang="en-GB" sz="3200" b="1" dirty="0">
                <a:solidFill>
                  <a:srgbClr val="FF0000"/>
                </a:solidFill>
                <a:effectLst/>
                <a:cs typeface="Times New Roman" panose="02020603050405020304" pitchFamily="18" charset="0"/>
              </a:rPr>
            </a:br>
            <a:r>
              <a:rPr lang="en-GB" sz="3200" b="1" dirty="0">
                <a:solidFill>
                  <a:srgbClr val="FF0000"/>
                </a:solidFill>
                <a:effectLst/>
                <a:cs typeface="Times New Roman" panose="02020603050405020304" pitchFamily="18" charset="0"/>
              </a:rPr>
              <a:t>RIKEN, Japan</a:t>
            </a:r>
            <a:endParaRPr kumimoji="0" lang="en-US" altLang="ru-RU" sz="3200" b="1" dirty="0">
              <a:solidFill>
                <a:srgbClr val="FF0000"/>
              </a:solidFill>
              <a:cs typeface="Times New Roman" panose="02020603050405020304" pitchFamily="18" charset="0"/>
            </a:endParaRPr>
          </a:p>
        </p:txBody>
      </p:sp>
      <p:sp>
        <p:nvSpPr>
          <p:cNvPr id="31748" name="Rectangle 8"/>
          <p:cNvSpPr>
            <a:spLocks noChangeArrowheads="1"/>
          </p:cNvSpPr>
          <p:nvPr/>
        </p:nvSpPr>
        <p:spPr bwMode="auto">
          <a:xfrm>
            <a:off x="284163" y="1398927"/>
            <a:ext cx="381775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GB" sz="1400" b="1" dirty="0">
                <a:solidFill>
                  <a:srgbClr val="002060"/>
                </a:solidFill>
                <a:effectLst/>
                <a:cs typeface="Times New Roman" panose="02020603050405020304" pitchFamily="18" charset="0"/>
              </a:rPr>
              <a:t>It is capable of measuring masses </a:t>
            </a:r>
            <a:endParaRPr lang="en-GB" sz="1400" b="1" dirty="0">
              <a:solidFill>
                <a:srgbClr val="002060"/>
              </a:solidFill>
              <a:cs typeface="Times New Roman" panose="02020603050405020304" pitchFamily="18" charset="0"/>
            </a:endParaRPr>
          </a:p>
          <a:p>
            <a:r>
              <a:rPr lang="en-GB" sz="1400" b="1" dirty="0">
                <a:solidFill>
                  <a:srgbClr val="002060"/>
                </a:solidFill>
                <a:effectLst/>
                <a:cs typeface="Times New Roman" panose="02020603050405020304" pitchFamily="18" charset="0"/>
              </a:rPr>
              <a:t>with a resolution </a:t>
            </a:r>
            <a:r>
              <a:rPr lang="el-GR" sz="1400" b="1" dirty="0">
                <a:solidFill>
                  <a:srgbClr val="002060"/>
                </a:solidFill>
                <a:effectLst/>
                <a:cs typeface="Times New Roman" panose="02020603050405020304" pitchFamily="18" charset="0"/>
              </a:rPr>
              <a:t>δ</a:t>
            </a:r>
            <a:r>
              <a:rPr lang="en-GB" sz="1400" b="1" dirty="0">
                <a:solidFill>
                  <a:srgbClr val="002060"/>
                </a:solidFill>
                <a:effectLst/>
                <a:cs typeface="Times New Roman" panose="02020603050405020304" pitchFamily="18" charset="0"/>
              </a:rPr>
              <a:t>m/m ∼ 10</a:t>
            </a:r>
            <a:r>
              <a:rPr lang="en-GB" sz="1400" b="1" baseline="30000" dirty="0">
                <a:solidFill>
                  <a:srgbClr val="002060"/>
                </a:solidFill>
                <a:effectLst/>
                <a:cs typeface="Times New Roman" panose="02020603050405020304" pitchFamily="18" charset="0"/>
              </a:rPr>
              <a:t>−7</a:t>
            </a:r>
            <a:r>
              <a:rPr lang="en-GB" sz="1400" b="1" dirty="0">
                <a:solidFill>
                  <a:srgbClr val="002060"/>
                </a:solidFill>
                <a:effectLst/>
                <a:cs typeface="Times New Roman" panose="02020603050405020304" pitchFamily="18" charset="0"/>
              </a:rPr>
              <a:t> at high rates and a measurement cycle of ≈30 </a:t>
            </a:r>
            <a:r>
              <a:rPr lang="en-GB" sz="1400" b="1" dirty="0" err="1">
                <a:solidFill>
                  <a:srgbClr val="002060"/>
                </a:solidFill>
                <a:effectLst/>
                <a:cs typeface="Times New Roman" panose="02020603050405020304" pitchFamily="18" charset="0"/>
              </a:rPr>
              <a:t>ms</a:t>
            </a:r>
            <a:r>
              <a:rPr lang="en-GB" sz="1400" b="1" dirty="0">
                <a:solidFill>
                  <a:srgbClr val="002060"/>
                </a:solidFill>
                <a:effectLst/>
                <a:cs typeface="Times New Roman" panose="02020603050405020304" pitchFamily="18" charset="0"/>
              </a:rPr>
              <a:t>.</a:t>
            </a:r>
          </a:p>
          <a:p>
            <a:endParaRPr lang="en-GB" sz="1400" b="1" dirty="0">
              <a:solidFill>
                <a:srgbClr val="002060"/>
              </a:solidFill>
              <a:cs typeface="Times New Roman" panose="02020603050405020304" pitchFamily="18" charset="0"/>
            </a:endParaRPr>
          </a:p>
          <a:p>
            <a:r>
              <a:rPr lang="en-GB" sz="1400" b="1" dirty="0">
                <a:solidFill>
                  <a:srgbClr val="002060"/>
                </a:solidFill>
                <a:effectLst/>
                <a:cs typeface="Times New Roman" panose="02020603050405020304" pitchFamily="18" charset="0"/>
              </a:rPr>
              <a:t>An MRTOF spectrometer first traps ions. After this, it injects those ions into a drift chamber in which they are reflected back and forth via </a:t>
            </a:r>
            <a:r>
              <a:rPr lang="en-GB" sz="1400" b="1" dirty="0">
                <a:solidFill>
                  <a:srgbClr val="FF0000"/>
                </a:solidFill>
                <a:effectLst/>
                <a:cs typeface="Times New Roman" panose="02020603050405020304" pitchFamily="18" charset="0"/>
              </a:rPr>
              <a:t>electrostatic mirrors</a:t>
            </a:r>
            <a:r>
              <a:rPr lang="en-GB" sz="1400" b="1" dirty="0">
                <a:solidFill>
                  <a:srgbClr val="002060"/>
                </a:solidFill>
                <a:effectLst/>
                <a:cs typeface="Times New Roman" panose="02020603050405020304" pitchFamily="18" charset="0"/>
              </a:rPr>
              <a:t>. </a:t>
            </a:r>
          </a:p>
          <a:p>
            <a:endParaRPr lang="en-GB" sz="1400" b="1" dirty="0">
              <a:solidFill>
                <a:srgbClr val="002060"/>
              </a:solidFill>
              <a:cs typeface="Times New Roman" panose="02020603050405020304" pitchFamily="18" charset="0"/>
            </a:endParaRPr>
          </a:p>
          <a:p>
            <a:r>
              <a:rPr lang="en-GB" sz="1400" b="1" dirty="0">
                <a:solidFill>
                  <a:srgbClr val="002060"/>
                </a:solidFill>
                <a:effectLst/>
                <a:cs typeface="Times New Roman" panose="02020603050405020304" pitchFamily="18" charset="0"/>
              </a:rPr>
              <a:t>The time spent in the drift tube prior to ejection depends on the oscillation RF frequency of the electrostatic mirrors and the ion mass. </a:t>
            </a:r>
          </a:p>
          <a:p>
            <a:endParaRPr lang="en-GB" sz="1400" b="1" dirty="0">
              <a:solidFill>
                <a:srgbClr val="002060"/>
              </a:solidFill>
              <a:cs typeface="Times New Roman" panose="02020603050405020304" pitchFamily="18" charset="0"/>
            </a:endParaRPr>
          </a:p>
          <a:p>
            <a:r>
              <a:rPr lang="en-GB" sz="1400" b="1" dirty="0">
                <a:solidFill>
                  <a:srgbClr val="002060"/>
                </a:solidFill>
                <a:effectLst/>
                <a:cs typeface="Times New Roman" panose="02020603050405020304" pitchFamily="18" charset="0"/>
              </a:rPr>
              <a:t>The ions are then ejected from the tube where a timing detector is used to provide a measurement of flight time in the tube. The measured velocity resolution can be improved by tuning the RF frequency of the electrostatic mirror to increase the ion flight time within the limitations of its lifetime.</a:t>
            </a:r>
          </a:p>
          <a:p>
            <a:endParaRPr lang="en-GB" sz="1400" b="1" dirty="0">
              <a:solidFill>
                <a:srgbClr val="002060"/>
              </a:solidFill>
              <a:cs typeface="Times New Roman" panose="02020603050405020304" pitchFamily="18" charset="0"/>
            </a:endParaRPr>
          </a:p>
          <a:p>
            <a:r>
              <a:rPr lang="en-GB" sz="1400" b="1" dirty="0">
                <a:solidFill>
                  <a:srgbClr val="002060"/>
                </a:solidFill>
                <a:effectLst/>
                <a:cs typeface="Times New Roman" panose="02020603050405020304" pitchFamily="18" charset="0"/>
              </a:rPr>
              <a:t>The KEK-MRTOF has been used to provide </a:t>
            </a:r>
            <a:r>
              <a:rPr lang="en-GB" sz="1400" b="1" dirty="0">
                <a:solidFill>
                  <a:srgbClr val="FF0000"/>
                </a:solidFill>
                <a:effectLst/>
                <a:cs typeface="Times New Roman" panose="02020603050405020304" pitchFamily="18" charset="0"/>
              </a:rPr>
              <a:t>first-time mass measurements of rare-earth nuclei with 204≤A≤206</a:t>
            </a:r>
            <a:r>
              <a:rPr lang="en-GB" sz="1400" b="1" dirty="0">
                <a:solidFill>
                  <a:srgbClr val="002060"/>
                </a:solidFill>
                <a:effectLst/>
                <a:cs typeface="Times New Roman" panose="02020603050405020304" pitchFamily="18" charset="0"/>
              </a:rPr>
              <a:t>.</a:t>
            </a:r>
            <a:endParaRPr lang="en-GB" sz="1400" b="1" dirty="0">
              <a:solidFill>
                <a:srgbClr val="002060"/>
              </a:solidFill>
              <a:cs typeface="Times New Roman" panose="02020603050405020304" pitchFamily="18" charset="0"/>
            </a:endParaRPr>
          </a:p>
        </p:txBody>
      </p:sp>
      <p:pic>
        <p:nvPicPr>
          <p:cNvPr id="4" name="Picture 3">
            <a:extLst>
              <a:ext uri="{FF2B5EF4-FFF2-40B4-BE49-F238E27FC236}">
                <a16:creationId xmlns:a16="http://schemas.microsoft.com/office/drawing/2014/main" id="{D3D7D67E-1BF0-36B5-3597-7301550F0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7833" y="3034569"/>
            <a:ext cx="4752004" cy="3125884"/>
          </a:xfrm>
          <a:prstGeom prst="rect">
            <a:avLst/>
          </a:prstGeom>
        </p:spPr>
      </p:pic>
      <p:pic>
        <p:nvPicPr>
          <p:cNvPr id="6" name="Picture 5">
            <a:extLst>
              <a:ext uri="{FF2B5EF4-FFF2-40B4-BE49-F238E27FC236}">
                <a16:creationId xmlns:a16="http://schemas.microsoft.com/office/drawing/2014/main" id="{4863963B-765C-2435-1A39-82C95B696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186" y="1398927"/>
            <a:ext cx="4449651" cy="1210388"/>
          </a:xfrm>
          <a:prstGeom prst="rect">
            <a:avLst/>
          </a:prstGeom>
        </p:spPr>
      </p:pic>
      <p:sp>
        <p:nvSpPr>
          <p:cNvPr id="8" name="Slide Number Placeholder 7">
            <a:extLst>
              <a:ext uri="{FF2B5EF4-FFF2-40B4-BE49-F238E27FC236}">
                <a16:creationId xmlns:a16="http://schemas.microsoft.com/office/drawing/2014/main" id="{404A6F5E-C511-3F03-E5F7-7FE431B1378C}"/>
              </a:ext>
            </a:extLst>
          </p:cNvPr>
          <p:cNvSpPr>
            <a:spLocks noGrp="1"/>
          </p:cNvSpPr>
          <p:nvPr>
            <p:ph type="sldNum" sz="quarter" idx="12"/>
          </p:nvPr>
        </p:nvSpPr>
        <p:spPr/>
        <p:txBody>
          <a:bodyPr/>
          <a:lstStyle/>
          <a:p>
            <a:pPr>
              <a:defRPr/>
            </a:pPr>
            <a:fld id="{4A291A04-18D2-47EB-9FC8-A2FBDC4BE716}" type="slidenum">
              <a:rPr lang="en-US" altLang="ru-RU" smtClean="0"/>
              <a:pPr>
                <a:defRPr/>
              </a:pPr>
              <a:t>29</a:t>
            </a:fld>
            <a:endParaRPr lang="en-US" altLang="ru-RU"/>
          </a:p>
        </p:txBody>
      </p:sp>
    </p:spTree>
    <p:extLst>
      <p:ext uri="{BB962C8B-B14F-4D97-AF65-F5344CB8AC3E}">
        <p14:creationId xmlns:p14="http://schemas.microsoft.com/office/powerpoint/2010/main" val="3870774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4" name="Rectangle 3"/>
          <p:cNvSpPr>
            <a:spLocks noChangeArrowheads="1"/>
          </p:cNvSpPr>
          <p:nvPr/>
        </p:nvSpPr>
        <p:spPr bwMode="auto">
          <a:xfrm>
            <a:off x="457198" y="1281163"/>
            <a:ext cx="8229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kumimoji="1"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kumimoji="1"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kumimoji="0" lang="ru-RU" altLang="ru-RU" sz="2400" b="1" dirty="0">
                <a:solidFill>
                  <a:srgbClr val="002060"/>
                </a:solidFill>
              </a:rPr>
              <a:t>Массы атомных ядер представляют особый интерес для идентификации новых ядер, понимания их структуры, предсказания характеристик распада: энергий отделения частиц, возможных каналов распада, энергий продуктов распада, времени жизни, вероятностей образования ядер в реакциях и др.</a:t>
            </a:r>
          </a:p>
          <a:p>
            <a:pPr eaLnBrk="1" hangingPunct="1">
              <a:spcBef>
                <a:spcPct val="0"/>
              </a:spcBef>
              <a:buFontTx/>
              <a:buNone/>
            </a:pPr>
            <a:endParaRPr kumimoji="0" lang="ru-RU" altLang="ru-RU" sz="2400" b="1" dirty="0">
              <a:solidFill>
                <a:srgbClr val="002060"/>
              </a:solidFill>
            </a:endParaRPr>
          </a:p>
          <a:p>
            <a:pPr eaLnBrk="1" hangingPunct="1">
              <a:spcBef>
                <a:spcPct val="0"/>
              </a:spcBef>
              <a:buFontTx/>
              <a:buNone/>
            </a:pPr>
            <a:r>
              <a:rPr kumimoji="0" lang="ru-RU" altLang="ru-RU" sz="2400" b="1" dirty="0">
                <a:solidFill>
                  <a:srgbClr val="002060"/>
                </a:solidFill>
              </a:rPr>
              <a:t>Данные о массах атомных ядер лежат в основе проверки различных моделей атомных ядер.</a:t>
            </a:r>
          </a:p>
          <a:p>
            <a:pPr eaLnBrk="1" hangingPunct="1">
              <a:spcBef>
                <a:spcPct val="0"/>
              </a:spcBef>
              <a:buFontTx/>
              <a:buNone/>
            </a:pPr>
            <a:endParaRPr kumimoji="0" lang="ru-RU" altLang="ru-RU" sz="2400" b="1" dirty="0">
              <a:solidFill>
                <a:srgbClr val="002060"/>
              </a:solidFill>
            </a:endParaRPr>
          </a:p>
          <a:p>
            <a:pPr eaLnBrk="1" hangingPunct="1">
              <a:spcBef>
                <a:spcPct val="0"/>
              </a:spcBef>
              <a:buFontTx/>
              <a:buNone/>
            </a:pPr>
            <a:r>
              <a:rPr kumimoji="0" lang="ru-RU" altLang="ru-RU" sz="2400" b="1" dirty="0">
                <a:solidFill>
                  <a:srgbClr val="002060"/>
                </a:solidFill>
              </a:rPr>
              <a:t>Впервые описание масс атомных ядер было дано </a:t>
            </a:r>
            <a:r>
              <a:rPr kumimoji="0" lang="ru-RU" altLang="ru-RU" sz="2400" b="1" dirty="0" err="1">
                <a:solidFill>
                  <a:srgbClr val="002060"/>
                </a:solidFill>
              </a:rPr>
              <a:t>Вейцзеккером</a:t>
            </a:r>
            <a:r>
              <a:rPr kumimoji="0" lang="ru-RU" altLang="ru-RU" sz="2400" b="1" dirty="0">
                <a:solidFill>
                  <a:srgbClr val="002060"/>
                </a:solidFill>
              </a:rPr>
              <a:t> на основе капельной модели ядра.</a:t>
            </a:r>
          </a:p>
        </p:txBody>
      </p:sp>
      <p:sp>
        <p:nvSpPr>
          <p:cNvPr id="2" name="Slide Number Placeholder 1">
            <a:extLst>
              <a:ext uri="{FF2B5EF4-FFF2-40B4-BE49-F238E27FC236}">
                <a16:creationId xmlns:a16="http://schemas.microsoft.com/office/drawing/2014/main" id="{4AEB698C-5652-064A-FCD3-3A02714AE27F}"/>
              </a:ext>
            </a:extLst>
          </p:cNvPr>
          <p:cNvSpPr>
            <a:spLocks noGrp="1"/>
          </p:cNvSpPr>
          <p:nvPr>
            <p:ph type="sldNum" sz="quarter" idx="12"/>
          </p:nvPr>
        </p:nvSpPr>
        <p:spPr/>
        <p:txBody>
          <a:bodyPr/>
          <a:lstStyle/>
          <a:p>
            <a:pPr>
              <a:defRPr/>
            </a:pPr>
            <a:fld id="{064D6751-8AE4-44B0-AA5F-981861BB2BA7}" type="slidenum">
              <a:rPr lang="en-US" altLang="ru-RU" smtClean="0"/>
              <a:pPr>
                <a:defRPr/>
              </a:pPr>
              <a:t>3</a:t>
            </a:fld>
            <a:endParaRPr lang="en-US" altLang="ru-RU"/>
          </a:p>
        </p:txBody>
      </p:sp>
      <p:sp>
        <p:nvSpPr>
          <p:cNvPr id="4" name="Rectangle 2">
            <a:extLst>
              <a:ext uri="{FF2B5EF4-FFF2-40B4-BE49-F238E27FC236}">
                <a16:creationId xmlns:a16="http://schemas.microsoft.com/office/drawing/2014/main" id="{700D9B30-044D-9D8E-A916-DFC741561B4D}"/>
              </a:ext>
            </a:extLst>
          </p:cNvPr>
          <p:cNvSpPr>
            <a:spLocks noGrp="1" noChangeArrowheads="1"/>
          </p:cNvSpPr>
          <p:nvPr>
            <p:ph type="title"/>
          </p:nvPr>
        </p:nvSpPr>
        <p:spPr>
          <a:xfrm>
            <a:off x="685798" y="138482"/>
            <a:ext cx="7772400" cy="547360"/>
          </a:xfrm>
        </p:spPr>
        <p:txBody>
          <a:bodyPr/>
          <a:lstStyle/>
          <a:p>
            <a:pPr eaLnBrk="1" hangingPunct="1"/>
            <a:r>
              <a:rPr kumimoji="0" lang="ru-RU" altLang="ru-RU" sz="3600" b="1" dirty="0">
                <a:solidFill>
                  <a:srgbClr val="FF0000"/>
                </a:solidFill>
              </a:rPr>
              <a:t>Масса атомного ядра</a:t>
            </a:r>
            <a:endParaRPr kumimoji="0" lang="ru-RU" altLang="ru-RU" sz="3600" dirty="0">
              <a:solidFill>
                <a:srgbClr val="FF0000"/>
              </a:solidFill>
            </a:endParaRPr>
          </a:p>
        </p:txBody>
      </p:sp>
    </p:spTree>
    <p:extLst>
      <p:ext uri="{BB962C8B-B14F-4D97-AF65-F5344CB8AC3E}">
        <p14:creationId xmlns:p14="http://schemas.microsoft.com/office/powerpoint/2010/main" val="2542827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685800" y="161925"/>
            <a:ext cx="7772400" cy="1143000"/>
          </a:xfrm>
        </p:spPr>
        <p:txBody>
          <a:bodyPr/>
          <a:lstStyle/>
          <a:p>
            <a:r>
              <a:rPr lang="en-GB" sz="3200" b="1" dirty="0">
                <a:solidFill>
                  <a:srgbClr val="FF0000"/>
                </a:solidFill>
                <a:effectLst/>
                <a:cs typeface="Times New Roman" panose="02020603050405020304" pitchFamily="18" charset="0"/>
              </a:rPr>
              <a:t>KEK-MRTOF</a:t>
            </a:r>
            <a:br>
              <a:rPr lang="en-GB" sz="3200" b="1" dirty="0">
                <a:solidFill>
                  <a:srgbClr val="FF0000"/>
                </a:solidFill>
                <a:effectLst/>
                <a:cs typeface="Times New Roman" panose="02020603050405020304" pitchFamily="18" charset="0"/>
              </a:rPr>
            </a:br>
            <a:r>
              <a:rPr lang="en-GB" sz="3200" b="1" dirty="0">
                <a:solidFill>
                  <a:srgbClr val="FF0000"/>
                </a:solidFill>
                <a:effectLst/>
                <a:cs typeface="Times New Roman" panose="02020603050405020304" pitchFamily="18" charset="0"/>
              </a:rPr>
              <a:t>RIKEN, Japan</a:t>
            </a:r>
            <a:endParaRPr kumimoji="0" lang="en-US" altLang="ru-RU" sz="3200" b="1" dirty="0">
              <a:solidFill>
                <a:srgbClr val="FF0000"/>
              </a:solidFill>
              <a:cs typeface="Times New Roman" panose="02020603050405020304" pitchFamily="18" charset="0"/>
            </a:endParaRPr>
          </a:p>
        </p:txBody>
      </p:sp>
      <p:pic>
        <p:nvPicPr>
          <p:cNvPr id="4098" name="Picture 2" descr="KCa">
            <a:extLst>
              <a:ext uri="{FF2B5EF4-FFF2-40B4-BE49-F238E27FC236}">
                <a16:creationId xmlns:a16="http://schemas.microsoft.com/office/drawing/2014/main" id="{1E332B12-0EDC-C42A-1C80-9925B78E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063895"/>
            <a:ext cx="3367668" cy="2744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RnAtPoBi">
            <a:extLst>
              <a:ext uri="{FF2B5EF4-FFF2-40B4-BE49-F238E27FC236}">
                <a16:creationId xmlns:a16="http://schemas.microsoft.com/office/drawing/2014/main" id="{2D8A1069-581C-7C7E-D419-0F9974A27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343" y="3910212"/>
            <a:ext cx="4054515" cy="294221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404A6F5E-C511-3F03-E5F7-7FE431B1378C}"/>
              </a:ext>
            </a:extLst>
          </p:cNvPr>
          <p:cNvSpPr>
            <a:spLocks noGrp="1"/>
          </p:cNvSpPr>
          <p:nvPr>
            <p:ph type="sldNum" sz="quarter" idx="12"/>
          </p:nvPr>
        </p:nvSpPr>
        <p:spPr/>
        <p:txBody>
          <a:bodyPr/>
          <a:lstStyle/>
          <a:p>
            <a:pPr>
              <a:defRPr/>
            </a:pPr>
            <a:fld id="{4A291A04-18D2-47EB-9FC8-A2FBDC4BE716}" type="slidenum">
              <a:rPr lang="en-US" altLang="ru-RU" smtClean="0"/>
              <a:pPr>
                <a:defRPr/>
              </a:pPr>
              <a:t>30</a:t>
            </a:fld>
            <a:endParaRPr lang="en-US" altLang="ru-RU"/>
          </a:p>
        </p:txBody>
      </p:sp>
      <p:pic>
        <p:nvPicPr>
          <p:cNvPr id="19458" name="Picture 2" descr="Figure of MR-TOF">
            <a:extLst>
              <a:ext uri="{FF2B5EF4-FFF2-40B4-BE49-F238E27FC236}">
                <a16:creationId xmlns:a16="http://schemas.microsoft.com/office/drawing/2014/main" id="{35E67D41-FF89-69B8-4087-00ADE255D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868" y="1388094"/>
            <a:ext cx="5342263" cy="274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9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A634-9C48-6DAA-46D1-911B849C302C}"/>
              </a:ext>
            </a:extLst>
          </p:cNvPr>
          <p:cNvSpPr>
            <a:spLocks noGrp="1"/>
          </p:cNvSpPr>
          <p:nvPr>
            <p:ph type="title"/>
          </p:nvPr>
        </p:nvSpPr>
        <p:spPr>
          <a:xfrm>
            <a:off x="342900" y="2857500"/>
            <a:ext cx="8458200" cy="1143000"/>
          </a:xfrm>
        </p:spPr>
        <p:txBody>
          <a:bodyPr/>
          <a:lstStyle/>
          <a:p>
            <a:r>
              <a:rPr lang="ru-RU" sz="3200" b="1" dirty="0">
                <a:solidFill>
                  <a:srgbClr val="FF0000"/>
                </a:solidFill>
              </a:rPr>
              <a:t>4. Метод измерения циклотронной частоты</a:t>
            </a:r>
            <a:br>
              <a:rPr lang="en-US" sz="3200" b="1" dirty="0">
                <a:solidFill>
                  <a:srgbClr val="FF0000"/>
                </a:solidFill>
              </a:rPr>
            </a:br>
            <a:r>
              <a:rPr lang="en-US" sz="3200" b="1" dirty="0">
                <a:solidFill>
                  <a:srgbClr val="FF0000"/>
                </a:solidFill>
              </a:rPr>
              <a:t>(</a:t>
            </a:r>
            <a:r>
              <a:rPr lang="en-US" sz="3200" b="1" dirty="0">
                <a:solidFill>
                  <a:srgbClr val="7030A0"/>
                </a:solidFill>
              </a:rPr>
              <a:t>Cyclotron</a:t>
            </a:r>
            <a:r>
              <a:rPr lang="en-US" sz="3200" b="1" dirty="0">
                <a:solidFill>
                  <a:srgbClr val="FF0000"/>
                </a:solidFill>
              </a:rPr>
              <a:t> Frequency)</a:t>
            </a:r>
            <a:endParaRPr lang="en-RU" sz="3200" b="1" dirty="0">
              <a:solidFill>
                <a:srgbClr val="FF0000"/>
              </a:solidFill>
            </a:endParaRPr>
          </a:p>
        </p:txBody>
      </p:sp>
      <p:sp>
        <p:nvSpPr>
          <p:cNvPr id="7" name="Slide Number Placeholder 6">
            <a:extLst>
              <a:ext uri="{FF2B5EF4-FFF2-40B4-BE49-F238E27FC236}">
                <a16:creationId xmlns:a16="http://schemas.microsoft.com/office/drawing/2014/main" id="{DD1A59A0-CFB6-CE07-660D-907B976658DF}"/>
              </a:ext>
            </a:extLst>
          </p:cNvPr>
          <p:cNvSpPr>
            <a:spLocks noGrp="1"/>
          </p:cNvSpPr>
          <p:nvPr>
            <p:ph type="sldNum" sz="quarter" idx="12"/>
          </p:nvPr>
        </p:nvSpPr>
        <p:spPr/>
        <p:txBody>
          <a:bodyPr/>
          <a:lstStyle/>
          <a:p>
            <a:pPr>
              <a:defRPr/>
            </a:pPr>
            <a:fld id="{4A291A04-18D2-47EB-9FC8-A2FBDC4BE716}" type="slidenum">
              <a:rPr lang="en-US" altLang="ru-RU" smtClean="0"/>
              <a:pPr>
                <a:defRPr/>
              </a:pPr>
              <a:t>31</a:t>
            </a:fld>
            <a:endParaRPr lang="en-US" altLang="ru-RU"/>
          </a:p>
        </p:txBody>
      </p:sp>
    </p:spTree>
    <p:extLst>
      <p:ext uri="{BB962C8B-B14F-4D97-AF65-F5344CB8AC3E}">
        <p14:creationId xmlns:p14="http://schemas.microsoft.com/office/powerpoint/2010/main" val="3856701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Заголовок 1"/>
          <p:cNvSpPr>
            <a:spLocks noGrp="1"/>
          </p:cNvSpPr>
          <p:nvPr>
            <p:ph type="title"/>
          </p:nvPr>
        </p:nvSpPr>
        <p:spPr>
          <a:xfrm>
            <a:off x="685800" y="152400"/>
            <a:ext cx="7772400" cy="1143000"/>
          </a:xfrm>
        </p:spPr>
        <p:txBody>
          <a:bodyPr/>
          <a:lstStyle/>
          <a:p>
            <a:r>
              <a:rPr lang="en-GB" sz="3200" b="1" dirty="0">
                <a:solidFill>
                  <a:srgbClr val="FF0000"/>
                </a:solidFill>
                <a:effectLst/>
                <a:latin typeface="Times New Roman" panose="02020603050405020304" pitchFamily="18" charset="0"/>
                <a:cs typeface="Times New Roman" panose="02020603050405020304" pitchFamily="18" charset="0"/>
              </a:rPr>
              <a:t>MISTRAL spectrometer</a:t>
            </a:r>
            <a:br>
              <a:rPr kumimoji="0" lang="en-US" altLang="ru-RU" sz="3200" b="1" dirty="0">
                <a:solidFill>
                  <a:srgbClr val="FF0000"/>
                </a:solidFill>
                <a:latin typeface="Times New Roman" panose="02020603050405020304" pitchFamily="18" charset="0"/>
                <a:cs typeface="Times New Roman" panose="02020603050405020304" pitchFamily="18" charset="0"/>
              </a:rPr>
            </a:br>
            <a:r>
              <a:rPr kumimoji="0" lang="en-US" altLang="ru-RU" sz="3200" b="1" dirty="0">
                <a:solidFill>
                  <a:srgbClr val="FF0000"/>
                </a:solidFill>
                <a:latin typeface="Times New Roman" panose="02020603050405020304" pitchFamily="18" charset="0"/>
                <a:cs typeface="Times New Roman" panose="02020603050405020304" pitchFamily="18" charset="0"/>
              </a:rPr>
              <a:t>CERN, </a:t>
            </a:r>
            <a:r>
              <a:rPr lang="en-GB" sz="3200" b="1" dirty="0">
                <a:solidFill>
                  <a:srgbClr val="FF0000"/>
                </a:solidFill>
                <a:effectLst/>
                <a:latin typeface="Times New Roman" panose="02020603050405020304" pitchFamily="18" charset="0"/>
                <a:cs typeface="Times New Roman" panose="02020603050405020304" pitchFamily="18" charset="0"/>
              </a:rPr>
              <a:t>Switzerland</a:t>
            </a:r>
            <a:endParaRPr kumimoji="0" lang="ru-RU" altLang="ru-RU" sz="3200" b="1" dirty="0">
              <a:solidFill>
                <a:srgbClr val="FF00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97FEDF9-6D29-43F3-EB60-EF9ED43D7261}"/>
              </a:ext>
            </a:extLst>
          </p:cNvPr>
          <p:cNvSpPr txBox="1"/>
          <p:nvPr/>
        </p:nvSpPr>
        <p:spPr>
          <a:xfrm>
            <a:off x="175272" y="1970632"/>
            <a:ext cx="3125140" cy="4154984"/>
          </a:xfrm>
          <a:prstGeom prst="rect">
            <a:avLst/>
          </a:prstGeom>
          <a:noFill/>
        </p:spPr>
        <p:txBody>
          <a:bodyPr wrap="square">
            <a:spAutoFit/>
          </a:bodyPr>
          <a:lstStyle/>
          <a:p>
            <a:pPr algn="ctr"/>
            <a:r>
              <a:rPr lang="ru-RU" sz="2200" b="1" i="0" u="none" strike="noStrike" dirty="0">
                <a:solidFill>
                  <a:srgbClr val="002060"/>
                </a:solidFill>
                <a:effectLst/>
                <a:cs typeface="Times New Roman" panose="02020603050405020304" pitchFamily="18" charset="0"/>
              </a:rPr>
              <a:t>Измерение циклотронной частоты</a:t>
            </a:r>
            <a:r>
              <a:rPr lang="ru-RU" sz="2200" b="1" dirty="0">
                <a:solidFill>
                  <a:srgbClr val="002060"/>
                </a:solidFill>
                <a:cs typeface="Times New Roman" panose="02020603050405020304" pitchFamily="18" charset="0"/>
              </a:rPr>
              <a:t>. </a:t>
            </a:r>
          </a:p>
          <a:p>
            <a:pPr algn="ctr"/>
            <a:endParaRPr lang="ru-RU" sz="2200" b="1" dirty="0">
              <a:solidFill>
                <a:srgbClr val="002060"/>
              </a:solidFill>
              <a:cs typeface="Times New Roman" panose="02020603050405020304" pitchFamily="18" charset="0"/>
            </a:endParaRPr>
          </a:p>
          <a:p>
            <a:pPr algn="ctr"/>
            <a:r>
              <a:rPr lang="ru-RU" sz="2200" b="1" dirty="0">
                <a:solidFill>
                  <a:srgbClr val="002060"/>
                </a:solidFill>
                <a:cs typeface="Times New Roman" panose="02020603050405020304" pitchFamily="18" charset="0"/>
              </a:rPr>
              <a:t>Ч</a:t>
            </a:r>
            <a:r>
              <a:rPr lang="ru-RU" sz="2200" b="1" i="0" u="none" strike="noStrike" dirty="0">
                <a:solidFill>
                  <a:srgbClr val="002060"/>
                </a:solidFill>
                <a:effectLst/>
                <a:cs typeface="Times New Roman" panose="02020603050405020304" pitchFamily="18" charset="0"/>
              </a:rPr>
              <a:t>астота </a:t>
            </a:r>
            <a:r>
              <a:rPr lang="el-GR" sz="2200" b="1" i="0" u="none" strike="noStrike" dirty="0">
                <a:solidFill>
                  <a:srgbClr val="002060"/>
                </a:solidFill>
                <a:effectLst/>
                <a:cs typeface="Times New Roman" panose="02020603050405020304" pitchFamily="18" charset="0"/>
              </a:rPr>
              <a:t>ω </a:t>
            </a:r>
            <a:r>
              <a:rPr lang="ru-RU" sz="2200" b="1" i="0" u="none" strike="noStrike" dirty="0">
                <a:solidFill>
                  <a:srgbClr val="002060"/>
                </a:solidFill>
                <a:effectLst/>
                <a:cs typeface="Times New Roman" panose="02020603050405020304" pitchFamily="18" charset="0"/>
              </a:rPr>
              <a:t>иона, вращающегося в постоянном магнитном поле </a:t>
            </a:r>
            <a:r>
              <a:rPr lang="en-GB" sz="2200" b="1" i="0" u="none" strike="noStrike" dirty="0">
                <a:solidFill>
                  <a:srgbClr val="002060"/>
                </a:solidFill>
                <a:effectLst/>
                <a:cs typeface="Times New Roman" panose="02020603050405020304" pitchFamily="18" charset="0"/>
              </a:rPr>
              <a:t>B, </a:t>
            </a:r>
            <a:r>
              <a:rPr lang="ru-RU" sz="2200" b="1" i="0" u="none" strike="noStrike" dirty="0">
                <a:solidFill>
                  <a:srgbClr val="002060"/>
                </a:solidFill>
                <a:effectLst/>
                <a:cs typeface="Times New Roman" panose="02020603050405020304" pitchFamily="18" charset="0"/>
              </a:rPr>
              <a:t>связана с его массой </a:t>
            </a:r>
            <a:r>
              <a:rPr lang="en-GB" sz="2200" b="1" i="0" u="none" strike="noStrike" dirty="0">
                <a:solidFill>
                  <a:srgbClr val="002060"/>
                </a:solidFill>
                <a:effectLst/>
                <a:cs typeface="Times New Roman" panose="02020603050405020304" pitchFamily="18" charset="0"/>
              </a:rPr>
              <a:t>M </a:t>
            </a:r>
            <a:r>
              <a:rPr lang="ru-RU" sz="2200" b="1" i="0" u="none" strike="noStrike" dirty="0">
                <a:solidFill>
                  <a:srgbClr val="002060"/>
                </a:solidFill>
                <a:effectLst/>
                <a:cs typeface="Times New Roman" panose="02020603050405020304" pitchFamily="18" charset="0"/>
              </a:rPr>
              <a:t>и зарядом </a:t>
            </a:r>
            <a:r>
              <a:rPr lang="en-GB" sz="2200" b="1" i="0" u="none" strike="noStrike" dirty="0">
                <a:solidFill>
                  <a:srgbClr val="002060"/>
                </a:solidFill>
                <a:effectLst/>
                <a:cs typeface="Times New Roman" panose="02020603050405020304" pitchFamily="18" charset="0"/>
              </a:rPr>
              <a:t>q </a:t>
            </a:r>
            <a:r>
              <a:rPr lang="ru-RU" sz="2200" b="1" i="0" u="none" strike="noStrike" dirty="0">
                <a:solidFill>
                  <a:srgbClr val="002060"/>
                </a:solidFill>
                <a:effectLst/>
                <a:cs typeface="Times New Roman" panose="02020603050405020304" pitchFamily="18" charset="0"/>
              </a:rPr>
              <a:t>соотношением</a:t>
            </a:r>
            <a:r>
              <a:rPr lang="en-US" sz="2200" b="1" i="0" u="none" strike="noStrike" dirty="0">
                <a:solidFill>
                  <a:srgbClr val="002060"/>
                </a:solidFill>
                <a:effectLst/>
                <a:cs typeface="Times New Roman" panose="02020603050405020304" pitchFamily="18" charset="0"/>
              </a:rPr>
              <a:t>:</a:t>
            </a:r>
          </a:p>
          <a:p>
            <a:pPr algn="ctr"/>
            <a:r>
              <a:rPr lang="en-GB" sz="2200" b="1" i="0" u="none" strike="noStrike" dirty="0">
                <a:solidFill>
                  <a:srgbClr val="FF0000"/>
                </a:solidFill>
                <a:effectLst/>
                <a:cs typeface="Times New Roman" panose="02020603050405020304" pitchFamily="18" charset="0"/>
              </a:rPr>
              <a:t>B/</a:t>
            </a:r>
            <a:r>
              <a:rPr lang="el-GR" sz="2200" b="1" i="0" u="none" strike="noStrike" dirty="0">
                <a:solidFill>
                  <a:srgbClr val="FF0000"/>
                </a:solidFill>
                <a:effectLst/>
                <a:cs typeface="Times New Roman" panose="02020603050405020304" pitchFamily="18" charset="0"/>
              </a:rPr>
              <a:t>ω = </a:t>
            </a:r>
            <a:r>
              <a:rPr lang="en-GB" sz="2200" b="1" i="0" u="none" strike="noStrike" dirty="0">
                <a:solidFill>
                  <a:srgbClr val="FF0000"/>
                </a:solidFill>
                <a:effectLst/>
                <a:cs typeface="Times New Roman" panose="02020603050405020304" pitchFamily="18" charset="0"/>
              </a:rPr>
              <a:t>M/q</a:t>
            </a:r>
            <a:r>
              <a:rPr lang="en-GB" sz="2200" b="1" i="0" u="none" strike="noStrike" dirty="0">
                <a:solidFill>
                  <a:srgbClr val="002060"/>
                </a:solidFill>
                <a:effectLst/>
                <a:cs typeface="Times New Roman" panose="02020603050405020304" pitchFamily="18" charset="0"/>
              </a:rPr>
              <a:t>.</a:t>
            </a:r>
          </a:p>
        </p:txBody>
      </p:sp>
      <p:sp>
        <p:nvSpPr>
          <p:cNvPr id="15" name="Slide Number Placeholder 14">
            <a:extLst>
              <a:ext uri="{FF2B5EF4-FFF2-40B4-BE49-F238E27FC236}">
                <a16:creationId xmlns:a16="http://schemas.microsoft.com/office/drawing/2014/main" id="{6AEBF9BD-E1A2-7BCA-44D2-FB88AA21E7FF}"/>
              </a:ext>
            </a:extLst>
          </p:cNvPr>
          <p:cNvSpPr>
            <a:spLocks noGrp="1"/>
          </p:cNvSpPr>
          <p:nvPr>
            <p:ph type="sldNum" sz="quarter" idx="12"/>
          </p:nvPr>
        </p:nvSpPr>
        <p:spPr/>
        <p:txBody>
          <a:bodyPr/>
          <a:lstStyle/>
          <a:p>
            <a:pPr>
              <a:defRPr/>
            </a:pPr>
            <a:fld id="{064D6751-8AE4-44B0-AA5F-981861BB2BA7}" type="slidenum">
              <a:rPr lang="en-US" altLang="ru-RU" smtClean="0"/>
              <a:pPr>
                <a:defRPr/>
              </a:pPr>
              <a:t>32</a:t>
            </a:fld>
            <a:endParaRPr lang="en-US" altLang="ru-RU"/>
          </a:p>
        </p:txBody>
      </p:sp>
      <p:pic>
        <p:nvPicPr>
          <p:cNvPr id="9" name="Picture 8">
            <a:extLst>
              <a:ext uri="{FF2B5EF4-FFF2-40B4-BE49-F238E27FC236}">
                <a16:creationId xmlns:a16="http://schemas.microsoft.com/office/drawing/2014/main" id="{075652BB-A7CD-1243-453B-993C5286E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922" y="1252536"/>
            <a:ext cx="5446173" cy="5562600"/>
          </a:xfrm>
          <a:prstGeom prst="rect">
            <a:avLst/>
          </a:prstGeom>
        </p:spPr>
      </p:pic>
    </p:spTree>
    <p:extLst>
      <p:ext uri="{BB962C8B-B14F-4D97-AF65-F5344CB8AC3E}">
        <p14:creationId xmlns:p14="http://schemas.microsoft.com/office/powerpoint/2010/main" val="2087176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Заголовок 1"/>
          <p:cNvSpPr>
            <a:spLocks noGrp="1"/>
          </p:cNvSpPr>
          <p:nvPr>
            <p:ph type="title"/>
          </p:nvPr>
        </p:nvSpPr>
        <p:spPr>
          <a:xfrm>
            <a:off x="200025" y="2526674"/>
            <a:ext cx="8743950" cy="1804652"/>
          </a:xfrm>
        </p:spPr>
        <p:txBody>
          <a:bodyPr/>
          <a:lstStyle/>
          <a:p>
            <a:r>
              <a:rPr kumimoji="0" lang="ru-RU" altLang="ru-RU" sz="3200" b="1" dirty="0">
                <a:solidFill>
                  <a:srgbClr val="FF0000"/>
                </a:solidFill>
                <a:latin typeface="Times New Roman" panose="02020603050405020304" pitchFamily="18" charset="0"/>
                <a:cs typeface="Times New Roman" panose="02020603050405020304" pitchFamily="18" charset="0"/>
              </a:rPr>
              <a:t>5. Измерение масс атомных ядер в</a:t>
            </a:r>
            <a:r>
              <a:rPr kumimoji="0" lang="en-US" altLang="ru-RU" sz="3200" b="1" dirty="0">
                <a:solidFill>
                  <a:srgbClr val="FF0000"/>
                </a:solidFill>
                <a:latin typeface="Times New Roman" panose="02020603050405020304" pitchFamily="18" charset="0"/>
                <a:cs typeface="Times New Roman" panose="02020603050405020304" pitchFamily="18" charset="0"/>
              </a:rPr>
              <a:t> </a:t>
            </a:r>
            <a:r>
              <a:rPr kumimoji="0" lang="ru-RU" altLang="ru-RU" sz="3200" b="1" dirty="0">
                <a:solidFill>
                  <a:srgbClr val="FF0000"/>
                </a:solidFill>
                <a:latin typeface="Times New Roman" panose="02020603050405020304" pitchFamily="18" charset="0"/>
                <a:cs typeface="Times New Roman" panose="02020603050405020304" pitchFamily="18" charset="0"/>
              </a:rPr>
              <a:t>накопительном кольце</a:t>
            </a:r>
            <a:br>
              <a:rPr kumimoji="0" lang="en-US" altLang="ru-RU" sz="3200" b="1" dirty="0">
                <a:solidFill>
                  <a:srgbClr val="FF0000"/>
                </a:solidFill>
                <a:latin typeface="Times New Roman" panose="02020603050405020304" pitchFamily="18" charset="0"/>
                <a:cs typeface="Times New Roman" panose="02020603050405020304" pitchFamily="18" charset="0"/>
              </a:rPr>
            </a:br>
            <a:r>
              <a:rPr kumimoji="0" lang="en-US" altLang="ru-RU" sz="3200" b="1" dirty="0">
                <a:solidFill>
                  <a:srgbClr val="FF0000"/>
                </a:solidFill>
                <a:latin typeface="Times New Roman" panose="02020603050405020304" pitchFamily="18" charset="0"/>
                <a:cs typeface="Times New Roman" panose="02020603050405020304" pitchFamily="18" charset="0"/>
              </a:rPr>
              <a:t>(</a:t>
            </a:r>
            <a:r>
              <a:rPr kumimoji="0" lang="en-US" altLang="ru-RU" sz="3200" b="1" dirty="0">
                <a:solidFill>
                  <a:srgbClr val="7030A0"/>
                </a:solidFill>
                <a:latin typeface="Times New Roman" panose="02020603050405020304" pitchFamily="18" charset="0"/>
                <a:cs typeface="Times New Roman" panose="02020603050405020304" pitchFamily="18" charset="0"/>
              </a:rPr>
              <a:t>Experimental</a:t>
            </a:r>
            <a:r>
              <a:rPr kumimoji="0" lang="en-US" altLang="ru-RU" sz="3200" b="1" dirty="0">
                <a:solidFill>
                  <a:schemeClr val="bg1">
                    <a:lumMod val="50000"/>
                  </a:schemeClr>
                </a:solidFill>
                <a:latin typeface="Times New Roman" panose="02020603050405020304" pitchFamily="18" charset="0"/>
                <a:cs typeface="Times New Roman" panose="02020603050405020304" pitchFamily="18" charset="0"/>
              </a:rPr>
              <a:t> </a:t>
            </a:r>
            <a:r>
              <a:rPr lang="en-GB" sz="3200" b="1" dirty="0">
                <a:solidFill>
                  <a:srgbClr val="FF0000"/>
                </a:solidFill>
                <a:effectLst/>
                <a:latin typeface="Times New Roman" panose="02020603050405020304" pitchFamily="18" charset="0"/>
                <a:cs typeface="Times New Roman" panose="02020603050405020304" pitchFamily="18" charset="0"/>
              </a:rPr>
              <a:t>Storage Rings Methods, </a:t>
            </a:r>
            <a:br>
              <a:rPr lang="en-GB" sz="3200" b="1" dirty="0">
                <a:solidFill>
                  <a:srgbClr val="FF0000"/>
                </a:solidFill>
                <a:effectLst/>
                <a:latin typeface="Times New Roman" panose="02020603050405020304" pitchFamily="18" charset="0"/>
                <a:cs typeface="Times New Roman" panose="02020603050405020304" pitchFamily="18" charset="0"/>
              </a:rPr>
            </a:br>
            <a:r>
              <a:rPr lang="en-GB" sz="3200" b="1" dirty="0">
                <a:solidFill>
                  <a:srgbClr val="7030A0"/>
                </a:solidFill>
                <a:effectLst/>
                <a:latin typeface="Times New Roman" panose="02020603050405020304" pitchFamily="18" charset="0"/>
                <a:cs typeface="Times New Roman" panose="02020603050405020304" pitchFamily="18" charset="0"/>
              </a:rPr>
              <a:t>ESR-TOF</a:t>
            </a:r>
            <a:r>
              <a:rPr lang="en-GB" sz="3200" b="1" dirty="0">
                <a:solidFill>
                  <a:srgbClr val="FF0000"/>
                </a:solidFill>
                <a:effectLst/>
                <a:latin typeface="Times New Roman" panose="02020603050405020304" pitchFamily="18" charset="0"/>
                <a:cs typeface="Times New Roman" panose="02020603050405020304" pitchFamily="18" charset="0"/>
              </a:rPr>
              <a:t>)</a:t>
            </a:r>
            <a:endParaRPr kumimoji="0" lang="ru-RU" altLang="ru-RU" sz="3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D5FEAD8-C66C-0D98-E0D3-6FDE763BC77C}"/>
              </a:ext>
            </a:extLst>
          </p:cNvPr>
          <p:cNvSpPr>
            <a:spLocks noGrp="1"/>
          </p:cNvSpPr>
          <p:nvPr>
            <p:ph type="sldNum" sz="quarter" idx="12"/>
          </p:nvPr>
        </p:nvSpPr>
        <p:spPr/>
        <p:txBody>
          <a:bodyPr/>
          <a:lstStyle/>
          <a:p>
            <a:pPr>
              <a:defRPr/>
            </a:pPr>
            <a:fld id="{064D6751-8AE4-44B0-AA5F-981861BB2BA7}" type="slidenum">
              <a:rPr lang="en-US" altLang="ru-RU" smtClean="0"/>
              <a:pPr>
                <a:defRPr/>
              </a:pPr>
              <a:t>33</a:t>
            </a:fld>
            <a:endParaRPr lang="en-US" altLang="ru-RU"/>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Заголовок 1"/>
          <p:cNvSpPr>
            <a:spLocks noGrp="1"/>
          </p:cNvSpPr>
          <p:nvPr>
            <p:ph type="title"/>
          </p:nvPr>
        </p:nvSpPr>
        <p:spPr>
          <a:xfrm>
            <a:off x="685800" y="228600"/>
            <a:ext cx="7772400" cy="1143000"/>
          </a:xfrm>
        </p:spPr>
        <p:txBody>
          <a:bodyPr/>
          <a:lstStyle/>
          <a:p>
            <a:r>
              <a:rPr kumimoji="0" lang="ru-RU" altLang="ru-RU" sz="3200" b="1" dirty="0">
                <a:solidFill>
                  <a:srgbClr val="FF0000"/>
                </a:solidFill>
              </a:rPr>
              <a:t>Измерение масс атомных ядер в накопительном кольце</a:t>
            </a:r>
            <a:endParaRPr kumimoji="0" lang="ru-RU" altLang="ru-RU" sz="3200" dirty="0">
              <a:solidFill>
                <a:srgbClr val="FF0000"/>
              </a:solidFill>
            </a:endParaRPr>
          </a:p>
        </p:txBody>
      </p:sp>
      <p:sp>
        <p:nvSpPr>
          <p:cNvPr id="3" name="TextBox 2">
            <a:extLst>
              <a:ext uri="{FF2B5EF4-FFF2-40B4-BE49-F238E27FC236}">
                <a16:creationId xmlns:a16="http://schemas.microsoft.com/office/drawing/2014/main" id="{F450108D-0949-010E-ABDE-D487903CA61B}"/>
              </a:ext>
            </a:extLst>
          </p:cNvPr>
          <p:cNvSpPr txBox="1"/>
          <p:nvPr/>
        </p:nvSpPr>
        <p:spPr>
          <a:xfrm>
            <a:off x="386366" y="1371600"/>
            <a:ext cx="8371267" cy="5355312"/>
          </a:xfrm>
          <a:prstGeom prst="rect">
            <a:avLst/>
          </a:prstGeom>
          <a:noFill/>
        </p:spPr>
        <p:txBody>
          <a:bodyPr wrap="square">
            <a:spAutoFit/>
          </a:bodyPr>
          <a:lstStyle/>
          <a:p>
            <a:pPr algn="just"/>
            <a:r>
              <a:rPr lang="en-RU" sz="1800" b="1" dirty="0"/>
              <a:t>Как и метод Bρ-TOF, накопительные кольца работают </a:t>
            </a:r>
            <a:r>
              <a:rPr lang="en-RU" sz="1800" b="1" dirty="0">
                <a:solidFill>
                  <a:srgbClr val="FF0000"/>
                </a:solidFill>
              </a:rPr>
              <a:t>на основе времени пролета </a:t>
            </a:r>
            <a:r>
              <a:rPr lang="en-RU" sz="1800" b="1" dirty="0"/>
              <a:t>измеряемых ядер. Однако, поскольку траектория полета является замкнутой, накопительные кольца способны </a:t>
            </a:r>
            <a:r>
              <a:rPr lang="en-RU" sz="1800" b="1" dirty="0">
                <a:solidFill>
                  <a:srgbClr val="FF0000"/>
                </a:solidFill>
              </a:rPr>
              <a:t>измерять прохождение частиц в одной точке кольца</a:t>
            </a:r>
            <a:r>
              <a:rPr lang="en-RU" sz="1800" b="1" dirty="0"/>
              <a:t> по мере того, как частицы проходят эту точку (хотя измерения можно проводить и в более чем одной точке). </a:t>
            </a:r>
          </a:p>
          <a:p>
            <a:pPr algn="just"/>
            <a:endParaRPr lang="en-RU" sz="1800" b="1" dirty="0"/>
          </a:p>
          <a:p>
            <a:pPr algn="just"/>
            <a:r>
              <a:rPr lang="en-RU" sz="1800" b="1" dirty="0"/>
              <a:t>Одним из преимуществ </a:t>
            </a:r>
            <a:r>
              <a:rPr lang="ru-RU" sz="1800" b="1" dirty="0"/>
              <a:t>метода </a:t>
            </a:r>
            <a:r>
              <a:rPr lang="en-RU" sz="1800" b="1" dirty="0"/>
              <a:t>является то, что на траектории полета частицы необходим только один временной детектор. Конечно, потери энергии частицы в детекторе должны быть минимальными, но систематические ошибки, вызванные несколькими частицами, можно уменьшить. Вторым очень важным преимуществом является то, что накопительное кольцо способно измерять частицу несколько раз, пока она несколько раз пересекает контур перед распадом.</a:t>
            </a:r>
          </a:p>
          <a:p>
            <a:pPr algn="just"/>
            <a:endParaRPr lang="en-RU" sz="1800" b="1" dirty="0"/>
          </a:p>
          <a:p>
            <a:pPr algn="just"/>
            <a:r>
              <a:rPr lang="ru-RU" sz="1800" b="1" dirty="0"/>
              <a:t>Однако, в отличие от метода </a:t>
            </a:r>
            <a:r>
              <a:rPr lang="en-GB" sz="1800" b="1" dirty="0"/>
              <a:t>B</a:t>
            </a:r>
            <a:r>
              <a:rPr lang="el-GR" sz="1800" b="1" dirty="0"/>
              <a:t>ρ-</a:t>
            </a:r>
            <a:r>
              <a:rPr lang="en-GB" sz="1800" b="1" dirty="0"/>
              <a:t>TOF, </a:t>
            </a:r>
            <a:r>
              <a:rPr lang="ru-RU" sz="1800" b="1" dirty="0"/>
              <a:t>поскольку производят несколько измерений одной и той же частицы, накопительные кольца обычно классифицируются как </a:t>
            </a:r>
            <a:r>
              <a:rPr lang="ru-RU" sz="1800" b="1" dirty="0">
                <a:solidFill>
                  <a:srgbClr val="FF0000"/>
                </a:solidFill>
              </a:rPr>
              <a:t>измерения на основе частоты</a:t>
            </a:r>
            <a:r>
              <a:rPr lang="ru-RU" sz="1800" b="1" dirty="0"/>
              <a:t>, поскольку они выполняют несколько измерений прохождения частицы вокруг кольца за определенный период времени.</a:t>
            </a:r>
            <a:endParaRPr lang="en-RU" sz="1800" b="1" dirty="0"/>
          </a:p>
        </p:txBody>
      </p:sp>
      <p:sp>
        <p:nvSpPr>
          <p:cNvPr id="4" name="Slide Number Placeholder 3">
            <a:extLst>
              <a:ext uri="{FF2B5EF4-FFF2-40B4-BE49-F238E27FC236}">
                <a16:creationId xmlns:a16="http://schemas.microsoft.com/office/drawing/2014/main" id="{1F88E803-CA3E-F885-F46D-7542FFD899F4}"/>
              </a:ext>
            </a:extLst>
          </p:cNvPr>
          <p:cNvSpPr>
            <a:spLocks noGrp="1"/>
          </p:cNvSpPr>
          <p:nvPr>
            <p:ph type="sldNum" sz="quarter" idx="12"/>
          </p:nvPr>
        </p:nvSpPr>
        <p:spPr/>
        <p:txBody>
          <a:bodyPr/>
          <a:lstStyle/>
          <a:p>
            <a:pPr>
              <a:defRPr/>
            </a:pPr>
            <a:fld id="{064D6751-8AE4-44B0-AA5F-981861BB2BA7}" type="slidenum">
              <a:rPr lang="en-US" altLang="ru-RU" smtClean="0"/>
              <a:pPr>
                <a:defRPr/>
              </a:pPr>
              <a:t>34</a:t>
            </a:fld>
            <a:endParaRPr lang="en-US" altLang="ru-RU"/>
          </a:p>
        </p:txBody>
      </p:sp>
    </p:spTree>
    <p:extLst>
      <p:ext uri="{BB962C8B-B14F-4D97-AF65-F5344CB8AC3E}">
        <p14:creationId xmlns:p14="http://schemas.microsoft.com/office/powerpoint/2010/main" val="372910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Заголовок 1"/>
          <p:cNvSpPr>
            <a:spLocks noGrp="1"/>
          </p:cNvSpPr>
          <p:nvPr>
            <p:ph type="title"/>
          </p:nvPr>
        </p:nvSpPr>
        <p:spPr>
          <a:xfrm>
            <a:off x="685800" y="113883"/>
            <a:ext cx="7772400" cy="1143000"/>
          </a:xfrm>
        </p:spPr>
        <p:txBody>
          <a:bodyPr/>
          <a:lstStyle/>
          <a:p>
            <a:r>
              <a:rPr lang="en-GB" sz="3200" b="1" dirty="0">
                <a:solidFill>
                  <a:srgbClr val="FF0000"/>
                </a:solidFill>
                <a:effectLst/>
                <a:latin typeface="Times New Roman" panose="02020603050405020304" pitchFamily="18" charset="0"/>
                <a:cs typeface="Times New Roman" panose="02020603050405020304" pitchFamily="18" charset="0"/>
              </a:rPr>
              <a:t>Experimental Storage Ring (ESR)</a:t>
            </a:r>
            <a:br>
              <a:rPr lang="ru-RU"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1990, </a:t>
            </a:r>
            <a:r>
              <a:rPr lang="en-GB" sz="3200" b="1" dirty="0">
                <a:solidFill>
                  <a:srgbClr val="FF0000"/>
                </a:solidFill>
                <a:effectLst/>
                <a:latin typeface="Times New Roman" panose="02020603050405020304" pitchFamily="18" charset="0"/>
                <a:cs typeface="Times New Roman" panose="02020603050405020304" pitchFamily="18" charset="0"/>
              </a:rPr>
              <a:t>GSI</a:t>
            </a:r>
            <a:r>
              <a:rPr lang="en-US" sz="3200" b="1" dirty="0">
                <a:solidFill>
                  <a:srgbClr val="FF0000"/>
                </a:solidFill>
                <a:effectLst/>
                <a:latin typeface="Times New Roman" panose="02020603050405020304" pitchFamily="18" charset="0"/>
                <a:cs typeface="Times New Roman" panose="02020603050405020304" pitchFamily="18" charset="0"/>
              </a:rPr>
              <a:t>, Germany</a:t>
            </a:r>
            <a:endParaRPr lang="en-GB" sz="3200" b="1"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14B382E-F672-2801-C232-6D7A3F47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915" y="1290221"/>
            <a:ext cx="3883501" cy="5281562"/>
          </a:xfrm>
          <a:prstGeom prst="rect">
            <a:avLst/>
          </a:prstGeom>
        </p:spPr>
      </p:pic>
      <p:sp>
        <p:nvSpPr>
          <p:cNvPr id="6" name="TextBox 5">
            <a:extLst>
              <a:ext uri="{FF2B5EF4-FFF2-40B4-BE49-F238E27FC236}">
                <a16:creationId xmlns:a16="http://schemas.microsoft.com/office/drawing/2014/main" id="{9223F3B9-E935-E3AB-6916-D39860426CBA}"/>
              </a:ext>
            </a:extLst>
          </p:cNvPr>
          <p:cNvSpPr txBox="1"/>
          <p:nvPr/>
        </p:nvSpPr>
        <p:spPr>
          <a:xfrm>
            <a:off x="200025" y="1292671"/>
            <a:ext cx="4957763" cy="5355312"/>
          </a:xfrm>
          <a:prstGeom prst="rect">
            <a:avLst/>
          </a:prstGeom>
          <a:noFill/>
        </p:spPr>
        <p:txBody>
          <a:bodyPr wrap="square">
            <a:spAutoFit/>
          </a:bodyPr>
          <a:lstStyle/>
          <a:p>
            <a:pPr algn="just"/>
            <a:r>
              <a:rPr lang="en-RU" sz="1800" b="1" dirty="0">
                <a:solidFill>
                  <a:srgbClr val="002060"/>
                </a:solidFill>
              </a:rPr>
              <a:t>Particles analyzed in the ring are produced in the fragment separator (FRS) prior to injection into the ESR.</a:t>
            </a:r>
          </a:p>
          <a:p>
            <a:pPr algn="just"/>
            <a:endParaRPr lang="ru-RU" sz="1800" b="1" dirty="0">
              <a:solidFill>
                <a:srgbClr val="002060"/>
              </a:solidFill>
            </a:endParaRPr>
          </a:p>
          <a:p>
            <a:pPr algn="just"/>
            <a:r>
              <a:rPr lang="en-RU" sz="1800" b="1" dirty="0">
                <a:solidFill>
                  <a:srgbClr val="FF0000"/>
                </a:solidFill>
              </a:rPr>
              <a:t>The ESR is capable of running in both </a:t>
            </a:r>
            <a:r>
              <a:rPr lang="en-RU" sz="1800" b="1" u="sng" dirty="0">
                <a:solidFill>
                  <a:srgbClr val="FF0000"/>
                </a:solidFill>
              </a:rPr>
              <a:t>Schottky mass spectrometry</a:t>
            </a:r>
            <a:r>
              <a:rPr lang="en-RU" sz="1800" b="1" dirty="0">
                <a:solidFill>
                  <a:srgbClr val="FF0000"/>
                </a:solidFill>
              </a:rPr>
              <a:t> (SMS) (all particles ideally have the same velocity) or isochronous mass spectrometry (IMS) mode (all particles have the same frequency).</a:t>
            </a:r>
            <a:endParaRPr lang="ru-RU" sz="1800" b="1" dirty="0">
              <a:solidFill>
                <a:srgbClr val="FF0000"/>
              </a:solidFill>
            </a:endParaRPr>
          </a:p>
          <a:p>
            <a:pPr algn="just"/>
            <a:endParaRPr lang="ru-RU" sz="1800" b="1" dirty="0">
              <a:solidFill>
                <a:srgbClr val="002060"/>
              </a:solidFill>
            </a:endParaRPr>
          </a:p>
          <a:p>
            <a:pPr algn="just"/>
            <a:r>
              <a:rPr lang="en-RU" sz="1800" b="1" dirty="0">
                <a:solidFill>
                  <a:srgbClr val="002060"/>
                </a:solidFill>
              </a:rPr>
              <a:t>In SMS mode, particles in the beam are cooled to the central velocity of the beam, such that δv/v → 0.</a:t>
            </a:r>
          </a:p>
          <a:p>
            <a:pPr algn="just"/>
            <a:endParaRPr lang="ru-RU" sz="1800" b="1" dirty="0">
              <a:solidFill>
                <a:srgbClr val="002060"/>
              </a:solidFill>
            </a:endParaRPr>
          </a:p>
          <a:p>
            <a:pPr algn="just"/>
            <a:r>
              <a:rPr lang="en-RU" sz="1800" b="1" dirty="0">
                <a:solidFill>
                  <a:srgbClr val="002060"/>
                </a:solidFill>
              </a:rPr>
              <a:t>The ESR continues to push nuclear mass measurements towards the neutron drip line. For example, a recent measurement of the </a:t>
            </a:r>
            <a:r>
              <a:rPr lang="en-RU" sz="1800" b="1" baseline="30000" dirty="0">
                <a:solidFill>
                  <a:srgbClr val="002060"/>
                </a:solidFill>
              </a:rPr>
              <a:t>129−131</a:t>
            </a:r>
            <a:r>
              <a:rPr lang="en-RU" sz="1800" b="1" dirty="0">
                <a:solidFill>
                  <a:srgbClr val="002060"/>
                </a:solidFill>
              </a:rPr>
              <a:t>Cd nuclei near the N=82 waiting point was made with a mass accuracy δm/m = 2 × 10</a:t>
            </a:r>
            <a:r>
              <a:rPr lang="en-RU" sz="1800" b="1" baseline="30000" dirty="0">
                <a:solidFill>
                  <a:srgbClr val="002060"/>
                </a:solidFill>
              </a:rPr>
              <a:t>−4</a:t>
            </a:r>
            <a:r>
              <a:rPr lang="en-RU" sz="1800" b="1" dirty="0">
                <a:solidFill>
                  <a:srgbClr val="002060"/>
                </a:solidFill>
              </a:rPr>
              <a:t>.</a:t>
            </a:r>
          </a:p>
        </p:txBody>
      </p:sp>
      <p:sp>
        <p:nvSpPr>
          <p:cNvPr id="7" name="Slide Number Placeholder 6">
            <a:extLst>
              <a:ext uri="{FF2B5EF4-FFF2-40B4-BE49-F238E27FC236}">
                <a16:creationId xmlns:a16="http://schemas.microsoft.com/office/drawing/2014/main" id="{B7AAA4B3-3C7C-7305-036E-98D834B5D03F}"/>
              </a:ext>
            </a:extLst>
          </p:cNvPr>
          <p:cNvSpPr>
            <a:spLocks noGrp="1"/>
          </p:cNvSpPr>
          <p:nvPr>
            <p:ph type="sldNum" sz="quarter" idx="12"/>
          </p:nvPr>
        </p:nvSpPr>
        <p:spPr/>
        <p:txBody>
          <a:bodyPr/>
          <a:lstStyle/>
          <a:p>
            <a:pPr>
              <a:defRPr/>
            </a:pPr>
            <a:fld id="{064D6751-8AE4-44B0-AA5F-981861BB2BA7}" type="slidenum">
              <a:rPr lang="en-US" altLang="ru-RU" smtClean="0"/>
              <a:pPr>
                <a:defRPr/>
              </a:pPr>
              <a:t>35</a:t>
            </a:fld>
            <a:endParaRPr lang="en-US" altLang="ru-RU"/>
          </a:p>
        </p:txBody>
      </p:sp>
    </p:spTree>
    <p:extLst>
      <p:ext uri="{BB962C8B-B14F-4D97-AF65-F5344CB8AC3E}">
        <p14:creationId xmlns:p14="http://schemas.microsoft.com/office/powerpoint/2010/main" val="2295056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Заголовок 1"/>
          <p:cNvSpPr>
            <a:spLocks noGrp="1"/>
          </p:cNvSpPr>
          <p:nvPr>
            <p:ph type="title"/>
          </p:nvPr>
        </p:nvSpPr>
        <p:spPr>
          <a:xfrm>
            <a:off x="685800" y="113883"/>
            <a:ext cx="7772400" cy="1143000"/>
          </a:xfrm>
        </p:spPr>
        <p:txBody>
          <a:bodyPr/>
          <a:lstStyle/>
          <a:p>
            <a:r>
              <a:rPr lang="en-GB" sz="3200" b="1" dirty="0">
                <a:solidFill>
                  <a:srgbClr val="FF0000"/>
                </a:solidFill>
                <a:effectLst/>
                <a:latin typeface="Times New Roman" panose="02020603050405020304" pitchFamily="18" charset="0"/>
                <a:cs typeface="Times New Roman" panose="02020603050405020304" pitchFamily="18" charset="0"/>
              </a:rPr>
              <a:t>Experimental Storage Ring (ESR)</a:t>
            </a:r>
            <a:br>
              <a:rPr lang="ru-RU"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1990, </a:t>
            </a:r>
            <a:r>
              <a:rPr lang="en-GB" sz="3200" b="1" dirty="0">
                <a:solidFill>
                  <a:srgbClr val="FF0000"/>
                </a:solidFill>
                <a:effectLst/>
                <a:latin typeface="Times New Roman" panose="02020603050405020304" pitchFamily="18" charset="0"/>
                <a:cs typeface="Times New Roman" panose="02020603050405020304" pitchFamily="18" charset="0"/>
              </a:rPr>
              <a:t>GSI</a:t>
            </a:r>
            <a:r>
              <a:rPr lang="en-US" sz="3200" b="1" dirty="0">
                <a:solidFill>
                  <a:srgbClr val="FF0000"/>
                </a:solidFill>
                <a:effectLst/>
                <a:latin typeface="Times New Roman" panose="02020603050405020304" pitchFamily="18" charset="0"/>
                <a:cs typeface="Times New Roman" panose="02020603050405020304" pitchFamily="18" charset="0"/>
              </a:rPr>
              <a:t>, Germany</a:t>
            </a:r>
            <a:endParaRPr lang="en-GB" sz="3200" b="1" dirty="0">
              <a:solidFill>
                <a:srgbClr val="FF0000"/>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B7AAA4B3-3C7C-7305-036E-98D834B5D03F}"/>
              </a:ext>
            </a:extLst>
          </p:cNvPr>
          <p:cNvSpPr>
            <a:spLocks noGrp="1"/>
          </p:cNvSpPr>
          <p:nvPr>
            <p:ph type="sldNum" sz="quarter" idx="12"/>
          </p:nvPr>
        </p:nvSpPr>
        <p:spPr/>
        <p:txBody>
          <a:bodyPr/>
          <a:lstStyle/>
          <a:p>
            <a:pPr>
              <a:defRPr/>
            </a:pPr>
            <a:fld id="{064D6751-8AE4-44B0-AA5F-981861BB2BA7}" type="slidenum">
              <a:rPr lang="en-US" altLang="ru-RU" smtClean="0"/>
              <a:pPr>
                <a:defRPr/>
              </a:pPr>
              <a:t>36</a:t>
            </a:fld>
            <a:endParaRPr lang="en-US" altLang="ru-RU"/>
          </a:p>
        </p:txBody>
      </p:sp>
      <p:sp>
        <p:nvSpPr>
          <p:cNvPr id="3" name="TextBox 2">
            <a:extLst>
              <a:ext uri="{FF2B5EF4-FFF2-40B4-BE49-F238E27FC236}">
                <a16:creationId xmlns:a16="http://schemas.microsoft.com/office/drawing/2014/main" id="{3B867C21-ADE2-D852-BD84-3349CEA0B14B}"/>
              </a:ext>
            </a:extLst>
          </p:cNvPr>
          <p:cNvSpPr txBox="1"/>
          <p:nvPr/>
        </p:nvSpPr>
        <p:spPr>
          <a:xfrm>
            <a:off x="740002" y="6097786"/>
            <a:ext cx="7663991" cy="646331"/>
          </a:xfrm>
          <a:prstGeom prst="rect">
            <a:avLst/>
          </a:prstGeom>
          <a:noFill/>
        </p:spPr>
        <p:txBody>
          <a:bodyPr wrap="square">
            <a:spAutoFit/>
          </a:bodyPr>
          <a:lstStyle/>
          <a:p>
            <a:pPr algn="ctr"/>
            <a:r>
              <a:rPr lang="en-GB" sz="1800" b="1" dirty="0">
                <a:solidFill>
                  <a:srgbClr val="002060"/>
                </a:solidFill>
                <a:effectLst/>
                <a:cs typeface="Times New Roman" panose="02020603050405020304" pitchFamily="18" charset="0"/>
              </a:rPr>
              <a:t>Schematic illustration of the Schottky (left) and isochronous (right) mass spectrometry methods on the example of the ESR </a:t>
            </a:r>
            <a:endParaRPr lang="en-GB" sz="1800" b="1" dirty="0">
              <a:solidFill>
                <a:srgbClr val="002060"/>
              </a:solidFill>
              <a:cs typeface="Times New Roman" panose="02020603050405020304" pitchFamily="18" charset="0"/>
            </a:endParaRPr>
          </a:p>
        </p:txBody>
      </p:sp>
      <p:pic>
        <p:nvPicPr>
          <p:cNvPr id="8" name="Picture 7">
            <a:extLst>
              <a:ext uri="{FF2B5EF4-FFF2-40B4-BE49-F238E27FC236}">
                <a16:creationId xmlns:a16="http://schemas.microsoft.com/office/drawing/2014/main" id="{BE17E328-8CC2-807A-EB00-2FD6DCE35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28" y="2335516"/>
            <a:ext cx="7329337" cy="3814501"/>
          </a:xfrm>
          <a:prstGeom prst="rect">
            <a:avLst/>
          </a:prstGeom>
        </p:spPr>
      </p:pic>
      <p:sp>
        <p:nvSpPr>
          <p:cNvPr id="4" name="TextBox 3">
            <a:extLst>
              <a:ext uri="{FF2B5EF4-FFF2-40B4-BE49-F238E27FC236}">
                <a16:creationId xmlns:a16="http://schemas.microsoft.com/office/drawing/2014/main" id="{8D2ED532-A0F4-22C3-77D8-8E742DDAD40D}"/>
              </a:ext>
            </a:extLst>
          </p:cNvPr>
          <p:cNvSpPr txBox="1"/>
          <p:nvPr/>
        </p:nvSpPr>
        <p:spPr>
          <a:xfrm>
            <a:off x="4572000" y="1285418"/>
            <a:ext cx="4343400" cy="1015663"/>
          </a:xfrm>
          <a:prstGeom prst="rect">
            <a:avLst/>
          </a:prstGeom>
          <a:noFill/>
        </p:spPr>
        <p:txBody>
          <a:bodyPr wrap="square">
            <a:spAutoFit/>
          </a:bodyPr>
          <a:lstStyle/>
          <a:p>
            <a:pPr algn="just"/>
            <a:r>
              <a:rPr lang="ru-RU" sz="1200" b="1" dirty="0"/>
              <a:t>Б</a:t>
            </a:r>
            <a:r>
              <a:rPr lang="en-RU" sz="1200" b="1" dirty="0"/>
              <a:t>олее быстрый ион </a:t>
            </a:r>
            <a:r>
              <a:rPr lang="en-RU" sz="1200" b="1" dirty="0">
                <a:solidFill>
                  <a:srgbClr val="FF0000"/>
                </a:solidFill>
              </a:rPr>
              <a:t>одного вида </a:t>
            </a:r>
            <a:r>
              <a:rPr lang="en-RU" sz="1200" b="1" dirty="0"/>
              <a:t>движется по более длинной орбите, тогда как более медленный ион того же вида движется по более короткой орбите, так что их разброс скоростей компенсируется, и оба иона имеют </a:t>
            </a:r>
            <a:r>
              <a:rPr lang="en-RU" sz="1200" b="1" dirty="0">
                <a:solidFill>
                  <a:srgbClr val="FF0000"/>
                </a:solidFill>
              </a:rPr>
              <a:t>одинаковые средние частоты </a:t>
            </a:r>
            <a:r>
              <a:rPr lang="ru-RU" sz="1200" b="1" dirty="0">
                <a:solidFill>
                  <a:srgbClr val="FF0000"/>
                </a:solidFill>
              </a:rPr>
              <a:t>обращения</a:t>
            </a:r>
            <a:r>
              <a:rPr lang="en-RU" sz="1200" b="1" dirty="0"/>
              <a:t> или времена обращения.</a:t>
            </a:r>
          </a:p>
        </p:txBody>
      </p:sp>
      <p:sp>
        <p:nvSpPr>
          <p:cNvPr id="5" name="TextBox 4">
            <a:extLst>
              <a:ext uri="{FF2B5EF4-FFF2-40B4-BE49-F238E27FC236}">
                <a16:creationId xmlns:a16="http://schemas.microsoft.com/office/drawing/2014/main" id="{DCB686BB-B3BD-8B76-145C-86BD0F1297D4}"/>
              </a:ext>
            </a:extLst>
          </p:cNvPr>
          <p:cNvSpPr txBox="1"/>
          <p:nvPr/>
        </p:nvSpPr>
        <p:spPr>
          <a:xfrm>
            <a:off x="228600" y="1256883"/>
            <a:ext cx="4032315" cy="1200329"/>
          </a:xfrm>
          <a:prstGeom prst="rect">
            <a:avLst/>
          </a:prstGeom>
          <a:noFill/>
        </p:spPr>
        <p:txBody>
          <a:bodyPr wrap="square">
            <a:spAutoFit/>
          </a:bodyPr>
          <a:lstStyle/>
          <a:p>
            <a:pPr algn="just"/>
            <a:r>
              <a:rPr lang="ru-RU" sz="1200" b="1" dirty="0"/>
              <a:t>Постоянным охлаждением пучка </a:t>
            </a:r>
            <a:r>
              <a:rPr lang="ru-RU" sz="1200" b="1" dirty="0">
                <a:solidFill>
                  <a:srgbClr val="FF0000"/>
                </a:solidFill>
              </a:rPr>
              <a:t>снижается разброс по скоростям</a:t>
            </a:r>
            <a:r>
              <a:rPr lang="ru-RU" sz="1200" b="1" dirty="0"/>
              <a:t> ионов, таким образом траектория движения в магнитах будет определяться только отношением массы иона к его заряду. В следствии чего будем иметь разделение ионов </a:t>
            </a:r>
            <a:r>
              <a:rPr lang="ru-RU" sz="1200" b="1" dirty="0">
                <a:solidFill>
                  <a:srgbClr val="FF0000"/>
                </a:solidFill>
              </a:rPr>
              <a:t>по различию в частотах их обращения</a:t>
            </a:r>
            <a:r>
              <a:rPr lang="ru-RU" sz="1200" b="1" dirty="0"/>
              <a:t>.</a:t>
            </a:r>
            <a:endParaRPr lang="en-RU" sz="1200" b="1" dirty="0"/>
          </a:p>
        </p:txBody>
      </p:sp>
    </p:spTree>
    <p:extLst>
      <p:ext uri="{BB962C8B-B14F-4D97-AF65-F5344CB8AC3E}">
        <p14:creationId xmlns:p14="http://schemas.microsoft.com/office/powerpoint/2010/main" val="1068560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22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87500"/>
            <a:ext cx="27432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8"/>
          <p:cNvSpPr txBox="1">
            <a:spLocks noChangeArrowheads="1"/>
          </p:cNvSpPr>
          <p:nvPr/>
        </p:nvSpPr>
        <p:spPr bwMode="auto">
          <a:xfrm>
            <a:off x="4406900" y="5654675"/>
            <a:ext cx="354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kumimoji="1" sz="2400">
                <a:solidFill>
                  <a:schemeClr val="tx1"/>
                </a:solidFill>
                <a:latin typeface="Times New Roman" pitchFamily="18" charset="0"/>
                <a:cs typeface="Arial" pitchFamily="34" charset="0"/>
              </a:defRPr>
            </a:lvl1pPr>
            <a:lvl2pPr marL="742950" indent="-285750">
              <a:defRPr kumimoji="1" sz="2400">
                <a:solidFill>
                  <a:schemeClr val="tx1"/>
                </a:solidFill>
                <a:latin typeface="Times New Roman" pitchFamily="18" charset="0"/>
                <a:cs typeface="Arial" pitchFamily="34" charset="0"/>
              </a:defRPr>
            </a:lvl2pPr>
            <a:lvl3pPr marL="1143000" indent="-228600">
              <a:defRPr kumimoji="1" sz="2400">
                <a:solidFill>
                  <a:schemeClr val="tx1"/>
                </a:solidFill>
                <a:latin typeface="Times New Roman" pitchFamily="18" charset="0"/>
                <a:cs typeface="Arial" pitchFamily="34" charset="0"/>
              </a:defRPr>
            </a:lvl3pPr>
            <a:lvl4pPr marL="1600200" indent="-228600">
              <a:defRPr kumimoji="1" sz="2400">
                <a:solidFill>
                  <a:schemeClr val="tx1"/>
                </a:solidFill>
                <a:latin typeface="Times New Roman" pitchFamily="18" charset="0"/>
                <a:cs typeface="Arial" pitchFamily="34" charset="0"/>
              </a:defRPr>
            </a:lvl4pPr>
            <a:lvl5pPr marL="2057400" indent="-228600">
              <a:defRPr kumimoji="1" sz="2400">
                <a:solidFill>
                  <a:schemeClr val="tx1"/>
                </a:solidFill>
                <a:latin typeface="Times New Roman" pitchFamily="18" charset="0"/>
                <a:cs typeface="Arial" pitchFamily="34" charset="0"/>
              </a:defRPr>
            </a:lvl5pPr>
            <a:lvl6pPr marL="2514600" indent="-228600" fontAlgn="base">
              <a:spcBef>
                <a:spcPct val="0"/>
              </a:spcBef>
              <a:spcAft>
                <a:spcPct val="0"/>
              </a:spcAft>
              <a:defRPr kumimoji="1" sz="2400">
                <a:solidFill>
                  <a:schemeClr val="tx1"/>
                </a:solidFill>
                <a:latin typeface="Times New Roman" pitchFamily="18" charset="0"/>
                <a:cs typeface="Arial" pitchFamily="34" charset="0"/>
              </a:defRPr>
            </a:lvl6pPr>
            <a:lvl7pPr marL="2971800" indent="-228600" fontAlgn="base">
              <a:spcBef>
                <a:spcPct val="0"/>
              </a:spcBef>
              <a:spcAft>
                <a:spcPct val="0"/>
              </a:spcAft>
              <a:defRPr kumimoji="1" sz="2400">
                <a:solidFill>
                  <a:schemeClr val="tx1"/>
                </a:solidFill>
                <a:latin typeface="Times New Roman" pitchFamily="18" charset="0"/>
                <a:cs typeface="Arial" pitchFamily="34" charset="0"/>
              </a:defRPr>
            </a:lvl7pPr>
            <a:lvl8pPr marL="3429000" indent="-228600" fontAlgn="base">
              <a:spcBef>
                <a:spcPct val="0"/>
              </a:spcBef>
              <a:spcAft>
                <a:spcPct val="0"/>
              </a:spcAft>
              <a:defRPr kumimoji="1" sz="2400">
                <a:solidFill>
                  <a:schemeClr val="tx1"/>
                </a:solidFill>
                <a:latin typeface="Times New Roman" pitchFamily="18" charset="0"/>
                <a:cs typeface="Arial" pitchFamily="34" charset="0"/>
              </a:defRPr>
            </a:lvl8pPr>
            <a:lvl9pPr marL="3886200" indent="-228600" fontAlgn="base">
              <a:spcBef>
                <a:spcPct val="0"/>
              </a:spcBef>
              <a:spcAft>
                <a:spcPct val="0"/>
              </a:spcAft>
              <a:defRPr kumimoji="1" sz="2400">
                <a:solidFill>
                  <a:schemeClr val="tx1"/>
                </a:solidFill>
                <a:latin typeface="Times New Roman" pitchFamily="18" charset="0"/>
                <a:cs typeface="Arial" pitchFamily="34" charset="0"/>
              </a:defRPr>
            </a:lvl9pPr>
          </a:lstStyle>
          <a:p>
            <a:pPr eaLnBrk="1" hangingPunct="1">
              <a:defRPr/>
            </a:pPr>
            <a:r>
              <a:rPr kumimoji="0" lang="en-US" b="1" dirty="0">
                <a:solidFill>
                  <a:srgbClr val="003399"/>
                </a:solidFill>
              </a:rPr>
              <a:t>L = 108.36 </a:t>
            </a:r>
            <a:r>
              <a:rPr kumimoji="0" lang="ru-RU" b="1" dirty="0">
                <a:solidFill>
                  <a:srgbClr val="003399"/>
                </a:solidFill>
              </a:rPr>
              <a:t>м, </a:t>
            </a:r>
            <a:r>
              <a:rPr kumimoji="0" lang="en-US" b="1" dirty="0">
                <a:solidFill>
                  <a:srgbClr val="003399"/>
                </a:solidFill>
              </a:rPr>
              <a:t>B</a:t>
            </a:r>
            <a:r>
              <a:rPr kumimoji="0" lang="el-GR" b="1" dirty="0">
                <a:solidFill>
                  <a:srgbClr val="003399"/>
                </a:solidFill>
                <a:cs typeface="Times New Roman" pitchFamily="18" charset="0"/>
              </a:rPr>
              <a:t>ρ</a:t>
            </a:r>
            <a:r>
              <a:rPr kumimoji="0" lang="en-US" b="1" dirty="0">
                <a:solidFill>
                  <a:srgbClr val="003399"/>
                </a:solidFill>
                <a:cs typeface="Times New Roman" pitchFamily="18" charset="0"/>
              </a:rPr>
              <a:t> = 10 T·</a:t>
            </a:r>
            <a:r>
              <a:rPr kumimoji="0" lang="ru-RU" b="1" dirty="0">
                <a:solidFill>
                  <a:srgbClr val="003399"/>
                </a:solidFill>
                <a:cs typeface="Times New Roman" pitchFamily="18" charset="0"/>
              </a:rPr>
              <a:t>м</a:t>
            </a:r>
            <a:endParaRPr kumimoji="0" lang="el-GR" b="1" dirty="0">
              <a:solidFill>
                <a:srgbClr val="003399"/>
              </a:solidFill>
              <a:cs typeface="Times New Roman" pitchFamily="18" charset="0"/>
            </a:endParaRPr>
          </a:p>
        </p:txBody>
      </p:sp>
      <p:sp>
        <p:nvSpPr>
          <p:cNvPr id="3" name="Заголовок 1">
            <a:extLst>
              <a:ext uri="{FF2B5EF4-FFF2-40B4-BE49-F238E27FC236}">
                <a16:creationId xmlns:a16="http://schemas.microsoft.com/office/drawing/2014/main" id="{427CCEDE-1EE8-441E-4B80-F8E033CDC23E}"/>
              </a:ext>
            </a:extLst>
          </p:cNvPr>
          <p:cNvSpPr>
            <a:spLocks noGrp="1"/>
          </p:cNvSpPr>
          <p:nvPr>
            <p:ph type="title"/>
          </p:nvPr>
        </p:nvSpPr>
        <p:spPr>
          <a:xfrm>
            <a:off x="685800" y="146050"/>
            <a:ext cx="7772400" cy="1143000"/>
          </a:xfrm>
        </p:spPr>
        <p:txBody>
          <a:bodyPr/>
          <a:lstStyle/>
          <a:p>
            <a:r>
              <a:rPr lang="en-GB" sz="3200" b="1" dirty="0">
                <a:solidFill>
                  <a:srgbClr val="FF0000"/>
                </a:solidFill>
                <a:effectLst/>
                <a:latin typeface="Times New Roman" panose="02020603050405020304" pitchFamily="18" charset="0"/>
                <a:cs typeface="Times New Roman" panose="02020603050405020304" pitchFamily="18" charset="0"/>
              </a:rPr>
              <a:t>Experimental Storage Ring (ESR)</a:t>
            </a:r>
            <a:br>
              <a:rPr lang="ru-RU"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1990, </a:t>
            </a:r>
            <a:r>
              <a:rPr lang="en-GB" sz="3200" b="1" dirty="0">
                <a:solidFill>
                  <a:srgbClr val="FF0000"/>
                </a:solidFill>
                <a:effectLst/>
                <a:latin typeface="Times New Roman" panose="02020603050405020304" pitchFamily="18" charset="0"/>
                <a:cs typeface="Times New Roman" panose="02020603050405020304" pitchFamily="18" charset="0"/>
              </a:rPr>
              <a:t>GSI</a:t>
            </a:r>
            <a:r>
              <a:rPr lang="en-US" sz="3200" b="1" dirty="0">
                <a:solidFill>
                  <a:srgbClr val="FF0000"/>
                </a:solidFill>
                <a:effectLst/>
                <a:latin typeface="Times New Roman" panose="02020603050405020304" pitchFamily="18" charset="0"/>
                <a:cs typeface="Times New Roman" panose="02020603050405020304" pitchFamily="18" charset="0"/>
              </a:rPr>
              <a:t>, Germany</a:t>
            </a:r>
            <a:endParaRPr lang="en-GB" sz="32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924F72D-A9EF-D305-3075-8732484D55B0}"/>
              </a:ext>
            </a:extLst>
          </p:cNvPr>
          <p:cNvSpPr>
            <a:spLocks noGrp="1"/>
          </p:cNvSpPr>
          <p:nvPr>
            <p:ph type="sldNum" sz="quarter" idx="12"/>
          </p:nvPr>
        </p:nvSpPr>
        <p:spPr/>
        <p:txBody>
          <a:bodyPr/>
          <a:lstStyle/>
          <a:p>
            <a:pPr>
              <a:defRPr/>
            </a:pPr>
            <a:fld id="{064D6751-8AE4-44B0-AA5F-981861BB2BA7}" type="slidenum">
              <a:rPr lang="en-US" altLang="ru-RU" smtClean="0"/>
              <a:pPr>
                <a:defRPr/>
              </a:pPr>
              <a:t>37</a:t>
            </a:fld>
            <a:endParaRPr lang="en-US" altLang="ru-RU"/>
          </a:p>
        </p:txBody>
      </p:sp>
      <p:pic>
        <p:nvPicPr>
          <p:cNvPr id="12290" name="Picture 2" descr="GSI - Team">
            <a:extLst>
              <a:ext uri="{FF2B5EF4-FFF2-40B4-BE49-F238E27FC236}">
                <a16:creationId xmlns:a16="http://schemas.microsoft.com/office/drawing/2014/main" id="{0E66242B-BA63-3EEF-EF2C-BBF8243B7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314" y="1653867"/>
            <a:ext cx="5514975" cy="3550265"/>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CEA5B55B-6A18-19A8-0E30-59E4D3FAD35B}"/>
              </a:ext>
            </a:extLst>
          </p:cNvPr>
          <p:cNvSpPr/>
          <p:nvPr/>
        </p:nvSpPr>
        <p:spPr>
          <a:xfrm>
            <a:off x="1628775" y="3871913"/>
            <a:ext cx="942975" cy="985837"/>
          </a:xfrm>
          <a:prstGeom prst="ellipse">
            <a:avLst/>
          </a:prstGeom>
          <a:solidFill>
            <a:schemeClr val="accent1">
              <a:alpha val="5000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624356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251" name="Picture 5" descr="Рис.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2059781"/>
            <a:ext cx="8289925"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Заголовок 1">
            <a:extLst>
              <a:ext uri="{FF2B5EF4-FFF2-40B4-BE49-F238E27FC236}">
                <a16:creationId xmlns:a16="http://schemas.microsoft.com/office/drawing/2014/main" id="{1FCD4E57-FF70-CFD8-0C93-DA937A5EBEE9}"/>
              </a:ext>
            </a:extLst>
          </p:cNvPr>
          <p:cNvSpPr>
            <a:spLocks noGrp="1"/>
          </p:cNvSpPr>
          <p:nvPr>
            <p:ph type="title"/>
          </p:nvPr>
        </p:nvSpPr>
        <p:spPr>
          <a:xfrm>
            <a:off x="685800" y="152400"/>
            <a:ext cx="7772400" cy="1143000"/>
          </a:xfrm>
        </p:spPr>
        <p:txBody>
          <a:bodyPr/>
          <a:lstStyle/>
          <a:p>
            <a:r>
              <a:rPr lang="en-GB" sz="3200" b="1" dirty="0">
                <a:solidFill>
                  <a:srgbClr val="FF0000"/>
                </a:solidFill>
                <a:effectLst/>
                <a:latin typeface="Times New Roman" panose="02020603050405020304" pitchFamily="18" charset="0"/>
                <a:cs typeface="Times New Roman" panose="02020603050405020304" pitchFamily="18" charset="0"/>
              </a:rPr>
              <a:t>Experimental Storage Ring (ESR)</a:t>
            </a:r>
            <a:br>
              <a:rPr lang="ru-RU"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1990, </a:t>
            </a:r>
            <a:r>
              <a:rPr lang="en-GB" sz="3200" b="1" dirty="0">
                <a:solidFill>
                  <a:srgbClr val="FF0000"/>
                </a:solidFill>
                <a:effectLst/>
                <a:latin typeface="Times New Roman" panose="02020603050405020304" pitchFamily="18" charset="0"/>
                <a:cs typeface="Times New Roman" panose="02020603050405020304" pitchFamily="18" charset="0"/>
              </a:rPr>
              <a:t>GSI</a:t>
            </a:r>
            <a:r>
              <a:rPr lang="en-US" sz="3200" b="1" dirty="0">
                <a:solidFill>
                  <a:srgbClr val="FF0000"/>
                </a:solidFill>
                <a:effectLst/>
                <a:latin typeface="Times New Roman" panose="02020603050405020304" pitchFamily="18" charset="0"/>
                <a:cs typeface="Times New Roman" panose="02020603050405020304" pitchFamily="18" charset="0"/>
              </a:rPr>
              <a:t>, Germany</a:t>
            </a:r>
            <a:endParaRPr lang="en-GB" sz="3200"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930C4B9-F8DB-E4E3-694E-314A87A85CAF}"/>
              </a:ext>
            </a:extLst>
          </p:cNvPr>
          <p:cNvSpPr>
            <a:spLocks noGrp="1"/>
          </p:cNvSpPr>
          <p:nvPr>
            <p:ph type="sldNum" sz="quarter" idx="12"/>
          </p:nvPr>
        </p:nvSpPr>
        <p:spPr/>
        <p:txBody>
          <a:bodyPr/>
          <a:lstStyle/>
          <a:p>
            <a:pPr>
              <a:defRPr/>
            </a:pPr>
            <a:fld id="{064D6751-8AE4-44B0-AA5F-981861BB2BA7}" type="slidenum">
              <a:rPr lang="en-US" altLang="ru-RU" smtClean="0"/>
              <a:pPr>
                <a:defRPr/>
              </a:pPr>
              <a:t>38</a:t>
            </a:fld>
            <a:endParaRPr lang="en-US" altLang="ru-RU"/>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1A18BD-E34A-C449-7319-28CDD5FF6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00" y="1007118"/>
            <a:ext cx="5766838" cy="4014483"/>
          </a:xfrm>
          <a:prstGeom prst="rect">
            <a:avLst/>
          </a:prstGeom>
        </p:spPr>
      </p:pic>
      <p:sp>
        <p:nvSpPr>
          <p:cNvPr id="10" name="TextBox 9">
            <a:extLst>
              <a:ext uri="{FF2B5EF4-FFF2-40B4-BE49-F238E27FC236}">
                <a16:creationId xmlns:a16="http://schemas.microsoft.com/office/drawing/2014/main" id="{433687B0-F154-50ED-9DF4-718DBE0161D4}"/>
              </a:ext>
            </a:extLst>
          </p:cNvPr>
          <p:cNvSpPr txBox="1"/>
          <p:nvPr/>
        </p:nvSpPr>
        <p:spPr>
          <a:xfrm>
            <a:off x="402062" y="5229046"/>
            <a:ext cx="8339876" cy="1200329"/>
          </a:xfrm>
          <a:prstGeom prst="rect">
            <a:avLst/>
          </a:prstGeom>
          <a:noFill/>
        </p:spPr>
        <p:txBody>
          <a:bodyPr wrap="square">
            <a:spAutoFit/>
          </a:bodyPr>
          <a:lstStyle/>
          <a:p>
            <a:pPr algn="just"/>
            <a:r>
              <a:rPr lang="en-GB" sz="1800" b="1" dirty="0">
                <a:solidFill>
                  <a:srgbClr val="002060"/>
                </a:solidFill>
                <a:effectLst/>
                <a:cs typeface="Times New Roman" panose="02020603050405020304" pitchFamily="18" charset="0"/>
              </a:rPr>
              <a:t>Layout of the HIRFL-</a:t>
            </a:r>
            <a:r>
              <a:rPr lang="en-GB" sz="1800" b="1" dirty="0" err="1">
                <a:solidFill>
                  <a:srgbClr val="002060"/>
                </a:solidFill>
                <a:effectLst/>
                <a:cs typeface="Times New Roman" panose="02020603050405020304" pitchFamily="18" charset="0"/>
              </a:rPr>
              <a:t>CSRe</a:t>
            </a:r>
            <a:r>
              <a:rPr lang="en-GB" sz="1800" b="1" dirty="0">
                <a:solidFill>
                  <a:srgbClr val="002060"/>
                </a:solidFill>
                <a:effectLst/>
                <a:cs typeface="Times New Roman" panose="02020603050405020304" pitchFamily="18" charset="0"/>
              </a:rPr>
              <a:t> system, including the spectrometer to select ions, the production target, and the storage ring. The electron cooler is shown at the top of of the </a:t>
            </a:r>
            <a:r>
              <a:rPr lang="en-GB" sz="1800" b="1" dirty="0" err="1">
                <a:solidFill>
                  <a:srgbClr val="002060"/>
                </a:solidFill>
                <a:effectLst/>
                <a:cs typeface="Times New Roman" panose="02020603050405020304" pitchFamily="18" charset="0"/>
              </a:rPr>
              <a:t>CSRe</a:t>
            </a:r>
            <a:r>
              <a:rPr lang="en-GB" sz="1800" b="1" dirty="0">
                <a:solidFill>
                  <a:srgbClr val="002060"/>
                </a:solidFill>
                <a:effectLst/>
                <a:cs typeface="Times New Roman" panose="02020603050405020304" pitchFamily="18" charset="0"/>
              </a:rPr>
              <a:t> in the figure. Dual timing detectors can be used in the straight section of the ring opposite the cooler.</a:t>
            </a:r>
            <a:endParaRPr lang="en-GB" sz="1800" b="1" dirty="0">
              <a:solidFill>
                <a:srgbClr val="002060"/>
              </a:solidFill>
              <a:cs typeface="Times New Roman" panose="02020603050405020304" pitchFamily="18" charset="0"/>
            </a:endParaRPr>
          </a:p>
        </p:txBody>
      </p:sp>
      <p:sp>
        <p:nvSpPr>
          <p:cNvPr id="12" name="Rectangle 2">
            <a:extLst>
              <a:ext uri="{FF2B5EF4-FFF2-40B4-BE49-F238E27FC236}">
                <a16:creationId xmlns:a16="http://schemas.microsoft.com/office/drawing/2014/main" id="{6C9195A1-D23A-EBE3-43A0-8F7DE25434A0}"/>
              </a:ext>
            </a:extLst>
          </p:cNvPr>
          <p:cNvSpPr>
            <a:spLocks noGrp="1" noChangeArrowheads="1"/>
          </p:cNvSpPr>
          <p:nvPr>
            <p:ph type="title"/>
          </p:nvPr>
        </p:nvSpPr>
        <p:spPr>
          <a:xfrm>
            <a:off x="135228" y="197453"/>
            <a:ext cx="8873544" cy="646113"/>
          </a:xfrm>
        </p:spPr>
        <p:txBody>
          <a:bodyPr/>
          <a:lstStyle/>
          <a:p>
            <a:r>
              <a:rPr lang="en-GB" sz="2400" b="1" dirty="0">
                <a:solidFill>
                  <a:srgbClr val="FF0000"/>
                </a:solidFill>
                <a:effectLst/>
                <a:latin typeface="Times New Roman" panose="02020603050405020304" pitchFamily="18" charset="0"/>
                <a:cs typeface="Times New Roman" panose="02020603050405020304" pitchFamily="18" charset="0"/>
              </a:rPr>
              <a:t>Heavy Ion Research Facility in Lanzhou the Cooler-Storage-Ring</a:t>
            </a:r>
            <a:br>
              <a:rPr lang="en-GB" sz="2400" b="1" dirty="0">
                <a:solidFill>
                  <a:srgbClr val="FF0000"/>
                </a:solidFill>
                <a:effectLst/>
                <a:latin typeface="Times New Roman" panose="02020603050405020304" pitchFamily="18" charset="0"/>
                <a:cs typeface="Times New Roman" panose="02020603050405020304" pitchFamily="18" charset="0"/>
              </a:rPr>
            </a:br>
            <a:r>
              <a:rPr lang="en-GB" sz="2400" b="1" dirty="0">
                <a:solidFill>
                  <a:srgbClr val="FF0000"/>
                </a:solidFill>
                <a:effectLst/>
                <a:latin typeface="Times New Roman" panose="02020603050405020304" pitchFamily="18" charset="0"/>
                <a:cs typeface="Times New Roman" panose="02020603050405020304" pitchFamily="18" charset="0"/>
              </a:rPr>
              <a:t>HIRFL-</a:t>
            </a:r>
            <a:r>
              <a:rPr lang="en-GB" sz="2400" b="1" dirty="0" err="1">
                <a:solidFill>
                  <a:srgbClr val="FF0000"/>
                </a:solidFill>
                <a:effectLst/>
                <a:latin typeface="Times New Roman" panose="02020603050405020304" pitchFamily="18" charset="0"/>
                <a:cs typeface="Times New Roman" panose="02020603050405020304" pitchFamily="18" charset="0"/>
              </a:rPr>
              <a:t>CSRe</a:t>
            </a:r>
            <a:r>
              <a:rPr lang="en-GB" sz="2400" b="1" dirty="0">
                <a:solidFill>
                  <a:srgbClr val="FF0000"/>
                </a:solidFill>
                <a:latin typeface="Times New Roman" panose="02020603050405020304" pitchFamily="18" charset="0"/>
                <a:cs typeface="Times New Roman" panose="02020603050405020304" pitchFamily="18" charset="0"/>
              </a:rPr>
              <a:t>, </a:t>
            </a:r>
            <a:r>
              <a:rPr lang="en-GB" sz="2400" b="1" dirty="0">
                <a:solidFill>
                  <a:srgbClr val="FF0000"/>
                </a:solidFill>
                <a:effectLst/>
                <a:latin typeface="Times New Roman" panose="02020603050405020304" pitchFamily="18" charset="0"/>
                <a:cs typeface="Times New Roman" panose="02020603050405020304" pitchFamily="18" charset="0"/>
              </a:rPr>
              <a:t>Lanzhou, China</a:t>
            </a:r>
            <a:endParaRPr lang="en-GB" sz="2400" b="1" dirty="0">
              <a:solidFill>
                <a:srgbClr val="FF0000"/>
              </a:solidFill>
              <a:latin typeface="Times New Roman" panose="02020603050405020304" pitchFamily="18"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76D0EBF6-32FF-D972-D8F5-680EE5E77728}"/>
              </a:ext>
            </a:extLst>
          </p:cNvPr>
          <p:cNvSpPr>
            <a:spLocks noGrp="1"/>
          </p:cNvSpPr>
          <p:nvPr>
            <p:ph type="sldNum" sz="quarter" idx="12"/>
          </p:nvPr>
        </p:nvSpPr>
        <p:spPr/>
        <p:txBody>
          <a:bodyPr/>
          <a:lstStyle/>
          <a:p>
            <a:pPr>
              <a:defRPr/>
            </a:pPr>
            <a:fld id="{064D6751-8AE4-44B0-AA5F-981861BB2BA7}" type="slidenum">
              <a:rPr lang="en-US" altLang="ru-RU" smtClean="0"/>
              <a:pPr>
                <a:defRPr/>
              </a:pPr>
              <a:t>39</a:t>
            </a:fld>
            <a:endParaRPr lang="en-US" altLang="ru-RU"/>
          </a:p>
        </p:txBody>
      </p:sp>
      <p:pic>
        <p:nvPicPr>
          <p:cNvPr id="15362" name="Picture 2">
            <a:extLst>
              <a:ext uri="{FF2B5EF4-FFF2-40B4-BE49-F238E27FC236}">
                <a16:creationId xmlns:a16="http://schemas.microsoft.com/office/drawing/2014/main" id="{3C8C8F6E-C595-D1CF-A846-12710E6F9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852" y="2384344"/>
            <a:ext cx="3644920" cy="274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605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19050"/>
            <a:ext cx="7772400" cy="1001713"/>
          </a:xfrm>
        </p:spPr>
        <p:txBody>
          <a:bodyPr/>
          <a:lstStyle/>
          <a:p>
            <a:r>
              <a:rPr kumimoji="0" lang="ru-RU" altLang="ru-RU" sz="3600" b="1" dirty="0">
                <a:solidFill>
                  <a:srgbClr val="FF0000"/>
                </a:solidFill>
              </a:rPr>
              <a:t>Формула Вайцзеккера</a:t>
            </a:r>
          </a:p>
        </p:txBody>
      </p:sp>
      <p:sp>
        <p:nvSpPr>
          <p:cNvPr id="3" name="Slide Number Placeholder 2">
            <a:extLst>
              <a:ext uri="{FF2B5EF4-FFF2-40B4-BE49-F238E27FC236}">
                <a16:creationId xmlns:a16="http://schemas.microsoft.com/office/drawing/2014/main" id="{9CF27B96-FF7D-8796-AE0E-E342AB15B49A}"/>
              </a:ext>
            </a:extLst>
          </p:cNvPr>
          <p:cNvSpPr>
            <a:spLocks noGrp="1"/>
          </p:cNvSpPr>
          <p:nvPr>
            <p:ph type="sldNum" sz="quarter" idx="12"/>
          </p:nvPr>
        </p:nvSpPr>
        <p:spPr>
          <a:xfrm>
            <a:off x="8520113" y="6534150"/>
            <a:ext cx="609600" cy="304800"/>
          </a:xfrm>
        </p:spPr>
        <p:txBody>
          <a:bodyPr/>
          <a:lstStyle/>
          <a:p>
            <a:pPr>
              <a:defRPr/>
            </a:pPr>
            <a:fld id="{064D6751-8AE4-44B0-AA5F-981861BB2BA7}" type="slidenum">
              <a:rPr lang="en-US" altLang="ru-RU" smtClean="0"/>
              <a:pPr>
                <a:defRPr/>
              </a:pPr>
              <a:t>4</a:t>
            </a:fld>
            <a:endParaRPr lang="en-US" altLang="ru-RU"/>
          </a:p>
        </p:txBody>
      </p:sp>
      <p:sp>
        <p:nvSpPr>
          <p:cNvPr id="6" name="TextBox 5">
            <a:extLst>
              <a:ext uri="{FF2B5EF4-FFF2-40B4-BE49-F238E27FC236}">
                <a16:creationId xmlns:a16="http://schemas.microsoft.com/office/drawing/2014/main" id="{01D01C98-4A0F-2666-0F7F-6A8DE1584477}"/>
              </a:ext>
            </a:extLst>
          </p:cNvPr>
          <p:cNvSpPr txBox="1"/>
          <p:nvPr/>
        </p:nvSpPr>
        <p:spPr>
          <a:xfrm>
            <a:off x="411957" y="1020763"/>
            <a:ext cx="8320086" cy="492443"/>
          </a:xfrm>
          <a:prstGeom prst="rect">
            <a:avLst/>
          </a:prstGeom>
          <a:noFill/>
        </p:spPr>
        <p:txBody>
          <a:bodyPr wrap="square">
            <a:spAutoFit/>
          </a:bodyPr>
          <a:lstStyle/>
          <a:p>
            <a:r>
              <a:rPr lang="en-GB" sz="2600" b="1" i="0" u="none" strike="noStrike" dirty="0">
                <a:solidFill>
                  <a:srgbClr val="000000"/>
                </a:solidFill>
                <a:effectLst/>
                <a:cs typeface="Times New Roman" panose="02020603050405020304" pitchFamily="18" charset="0"/>
              </a:rPr>
              <a:t>E</a:t>
            </a:r>
            <a:r>
              <a:rPr lang="ru-RU" sz="2600" b="1" i="0" u="none" strike="noStrike" baseline="-25000" dirty="0" err="1">
                <a:solidFill>
                  <a:srgbClr val="000000"/>
                </a:solidFill>
                <a:effectLst/>
                <a:cs typeface="Times New Roman" panose="02020603050405020304" pitchFamily="18" charset="0"/>
              </a:rPr>
              <a:t>св</a:t>
            </a:r>
            <a:r>
              <a:rPr lang="ru-RU" sz="2600" b="1" i="0" u="none" strike="noStrike" dirty="0">
                <a:solidFill>
                  <a:srgbClr val="000000"/>
                </a:solidFill>
                <a:effectLst/>
                <a:cs typeface="Times New Roman" panose="02020603050405020304" pitchFamily="18" charset="0"/>
              </a:rPr>
              <a:t>(</a:t>
            </a:r>
            <a:r>
              <a:rPr lang="en-GB" sz="2600" b="1" i="0" u="none" strike="noStrike" dirty="0">
                <a:solidFill>
                  <a:srgbClr val="000000"/>
                </a:solidFill>
                <a:effectLst/>
                <a:cs typeface="Times New Roman" panose="02020603050405020304" pitchFamily="18" charset="0"/>
              </a:rPr>
              <a:t>A,Z) = a</a:t>
            </a:r>
            <a:r>
              <a:rPr lang="en-GB" sz="2600" b="1" i="0" u="none" strike="noStrike" baseline="-25000" dirty="0">
                <a:solidFill>
                  <a:srgbClr val="000000"/>
                </a:solidFill>
                <a:effectLst/>
                <a:cs typeface="Times New Roman" panose="02020603050405020304" pitchFamily="18" charset="0"/>
              </a:rPr>
              <a:t>1</a:t>
            </a:r>
            <a:r>
              <a:rPr lang="en-GB" sz="2600" b="1" i="0" u="none" strike="noStrike" dirty="0">
                <a:solidFill>
                  <a:srgbClr val="000000"/>
                </a:solidFill>
                <a:effectLst/>
                <a:cs typeface="Times New Roman" panose="02020603050405020304" pitchFamily="18" charset="0"/>
              </a:rPr>
              <a:t>A - a</a:t>
            </a:r>
            <a:r>
              <a:rPr lang="en-GB" sz="2600" b="1" i="0" u="none" strike="noStrike" baseline="-25000" dirty="0">
                <a:solidFill>
                  <a:srgbClr val="000000"/>
                </a:solidFill>
                <a:effectLst/>
                <a:cs typeface="Times New Roman" panose="02020603050405020304" pitchFamily="18" charset="0"/>
              </a:rPr>
              <a:t>2</a:t>
            </a:r>
            <a:r>
              <a:rPr lang="en-GB" sz="2600" b="1" i="0" u="none" strike="noStrike" dirty="0">
                <a:solidFill>
                  <a:srgbClr val="000000"/>
                </a:solidFill>
                <a:effectLst/>
                <a:cs typeface="Times New Roman" panose="02020603050405020304" pitchFamily="18" charset="0"/>
              </a:rPr>
              <a:t>A</a:t>
            </a:r>
            <a:r>
              <a:rPr lang="en-GB" sz="2600" b="1" i="0" u="none" strike="noStrike" baseline="30000" dirty="0">
                <a:solidFill>
                  <a:srgbClr val="000000"/>
                </a:solidFill>
                <a:effectLst/>
                <a:cs typeface="Times New Roman" panose="02020603050405020304" pitchFamily="18" charset="0"/>
              </a:rPr>
              <a:t>2/3</a:t>
            </a:r>
            <a:r>
              <a:rPr lang="en-GB" sz="2600" b="1" i="0" u="none" strike="noStrike" dirty="0">
                <a:solidFill>
                  <a:srgbClr val="000000"/>
                </a:solidFill>
                <a:effectLst/>
                <a:cs typeface="Times New Roman" panose="02020603050405020304" pitchFamily="18" charset="0"/>
              </a:rPr>
              <a:t> - a</a:t>
            </a:r>
            <a:r>
              <a:rPr lang="en-GB" sz="2600" b="1" i="0" u="none" strike="noStrike" baseline="-25000" dirty="0">
                <a:solidFill>
                  <a:srgbClr val="000000"/>
                </a:solidFill>
                <a:effectLst/>
                <a:cs typeface="Times New Roman" panose="02020603050405020304" pitchFamily="18" charset="0"/>
              </a:rPr>
              <a:t>3</a:t>
            </a:r>
            <a:r>
              <a:rPr lang="en-GB" sz="2600" b="1" i="0" u="none" strike="noStrike" dirty="0">
                <a:solidFill>
                  <a:srgbClr val="000000"/>
                </a:solidFill>
                <a:effectLst/>
                <a:cs typeface="Times New Roman" panose="02020603050405020304" pitchFamily="18" charset="0"/>
              </a:rPr>
              <a:t>Z</a:t>
            </a:r>
            <a:r>
              <a:rPr lang="en-GB" sz="2600" b="1" i="0" u="none" strike="noStrike" baseline="30000" dirty="0">
                <a:solidFill>
                  <a:srgbClr val="000000"/>
                </a:solidFill>
                <a:effectLst/>
                <a:cs typeface="Times New Roman" panose="02020603050405020304" pitchFamily="18" charset="0"/>
              </a:rPr>
              <a:t>2</a:t>
            </a:r>
            <a:r>
              <a:rPr lang="en-GB" sz="2600" b="1" i="0" u="none" strike="noStrike" dirty="0">
                <a:solidFill>
                  <a:srgbClr val="000000"/>
                </a:solidFill>
                <a:effectLst/>
                <a:cs typeface="Times New Roman" panose="02020603050405020304" pitchFamily="18" charset="0"/>
              </a:rPr>
              <a:t>/A</a:t>
            </a:r>
            <a:r>
              <a:rPr lang="en-GB" sz="2600" b="1" i="0" u="none" strike="noStrike" baseline="30000" dirty="0">
                <a:solidFill>
                  <a:srgbClr val="000000"/>
                </a:solidFill>
                <a:effectLst/>
                <a:cs typeface="Times New Roman" panose="02020603050405020304" pitchFamily="18" charset="0"/>
              </a:rPr>
              <a:t>1/3</a:t>
            </a:r>
            <a:r>
              <a:rPr lang="en-GB" sz="2600" b="1" i="0" u="none" strike="noStrike" dirty="0">
                <a:solidFill>
                  <a:srgbClr val="000000"/>
                </a:solidFill>
                <a:effectLst/>
                <a:cs typeface="Times New Roman" panose="02020603050405020304" pitchFamily="18" charset="0"/>
              </a:rPr>
              <a:t> - a</a:t>
            </a:r>
            <a:r>
              <a:rPr lang="en-GB" sz="2600" b="1" i="0" u="none" strike="noStrike" baseline="-25000" dirty="0">
                <a:solidFill>
                  <a:srgbClr val="000000"/>
                </a:solidFill>
                <a:effectLst/>
                <a:cs typeface="Times New Roman" panose="02020603050405020304" pitchFamily="18" charset="0"/>
              </a:rPr>
              <a:t>4</a:t>
            </a:r>
            <a:r>
              <a:rPr lang="en-GB" sz="2600" b="1" i="0" u="none" strike="noStrike" dirty="0">
                <a:solidFill>
                  <a:srgbClr val="000000"/>
                </a:solidFill>
                <a:effectLst/>
                <a:cs typeface="Times New Roman" panose="02020603050405020304" pitchFamily="18" charset="0"/>
              </a:rPr>
              <a:t>(A/2 - Z)</a:t>
            </a:r>
            <a:r>
              <a:rPr lang="en-GB" sz="2600" b="1" i="0" u="none" strike="noStrike" baseline="30000" dirty="0">
                <a:solidFill>
                  <a:srgbClr val="000000"/>
                </a:solidFill>
                <a:effectLst/>
                <a:cs typeface="Times New Roman" panose="02020603050405020304" pitchFamily="18" charset="0"/>
              </a:rPr>
              <a:t>2</a:t>
            </a:r>
            <a:r>
              <a:rPr lang="en-GB" sz="2600" b="1" i="0" u="none" strike="noStrike" dirty="0">
                <a:solidFill>
                  <a:srgbClr val="000000"/>
                </a:solidFill>
                <a:effectLst/>
                <a:cs typeface="Times New Roman" panose="02020603050405020304" pitchFamily="18" charset="0"/>
              </a:rPr>
              <a:t>/A + a</a:t>
            </a:r>
            <a:r>
              <a:rPr lang="en-GB" sz="2600" b="1" i="0" u="none" strike="noStrike" baseline="-25000" dirty="0">
                <a:solidFill>
                  <a:srgbClr val="000000"/>
                </a:solidFill>
                <a:effectLst/>
                <a:cs typeface="Times New Roman" panose="02020603050405020304" pitchFamily="18" charset="0"/>
              </a:rPr>
              <a:t>5</a:t>
            </a:r>
            <a:r>
              <a:rPr lang="en-GB" sz="2600" b="1" i="0" u="none" strike="noStrike" dirty="0">
                <a:solidFill>
                  <a:srgbClr val="000000"/>
                </a:solidFill>
                <a:effectLst/>
                <a:cs typeface="Times New Roman" panose="02020603050405020304" pitchFamily="18" charset="0"/>
              </a:rPr>
              <a:t>A</a:t>
            </a:r>
            <a:r>
              <a:rPr lang="en-GB" sz="2600" b="1" i="0" u="none" strike="noStrike" baseline="30000" dirty="0">
                <a:solidFill>
                  <a:srgbClr val="000000"/>
                </a:solidFill>
                <a:effectLst/>
                <a:cs typeface="Times New Roman" panose="02020603050405020304" pitchFamily="18" charset="0"/>
              </a:rPr>
              <a:t>-3/4</a:t>
            </a:r>
            <a:r>
              <a:rPr lang="en-GB" sz="2600" b="1" i="0" u="none" strike="noStrike" dirty="0">
                <a:solidFill>
                  <a:srgbClr val="000000"/>
                </a:solidFill>
                <a:effectLst/>
                <a:cs typeface="Times New Roman" panose="02020603050405020304" pitchFamily="18" charset="0"/>
              </a:rPr>
              <a:t>.</a:t>
            </a:r>
            <a:endParaRPr lang="en-RU" sz="2600" b="1" dirty="0">
              <a:cs typeface="Times New Roman" panose="02020603050405020304" pitchFamily="18" charset="0"/>
            </a:endParaRPr>
          </a:p>
        </p:txBody>
      </p:sp>
      <p:sp>
        <p:nvSpPr>
          <p:cNvPr id="8" name="TextBox 7">
            <a:extLst>
              <a:ext uri="{FF2B5EF4-FFF2-40B4-BE49-F238E27FC236}">
                <a16:creationId xmlns:a16="http://schemas.microsoft.com/office/drawing/2014/main" id="{9E1410E6-7A28-42CF-6057-B416510AFFB5}"/>
              </a:ext>
            </a:extLst>
          </p:cNvPr>
          <p:cNvSpPr txBox="1"/>
          <p:nvPr/>
        </p:nvSpPr>
        <p:spPr>
          <a:xfrm>
            <a:off x="228601" y="1720840"/>
            <a:ext cx="6826624" cy="3539430"/>
          </a:xfrm>
          <a:prstGeom prst="rect">
            <a:avLst/>
          </a:prstGeom>
          <a:noFill/>
        </p:spPr>
        <p:txBody>
          <a:bodyPr wrap="square">
            <a:spAutoFit/>
          </a:bodyPr>
          <a:lstStyle/>
          <a:p>
            <a:pPr algn="just"/>
            <a:r>
              <a:rPr lang="ru-RU" sz="1600" b="1" dirty="0">
                <a:solidFill>
                  <a:srgbClr val="002060"/>
                </a:solidFill>
                <a:cs typeface="Times New Roman" panose="02020603050405020304" pitchFamily="18" charset="0"/>
              </a:rPr>
              <a:t>Слагаемые</a:t>
            </a:r>
            <a:r>
              <a:rPr lang="en-US" sz="1600" b="1" dirty="0">
                <a:solidFill>
                  <a:srgbClr val="002060"/>
                </a:solidFill>
                <a:cs typeface="Times New Roman" panose="02020603050405020304" pitchFamily="18" charset="0"/>
              </a:rPr>
              <a:t>:</a:t>
            </a:r>
            <a:endParaRPr lang="en-US" sz="1600" b="1" i="0" u="none" strike="noStrike" dirty="0">
              <a:solidFill>
                <a:srgbClr val="002060"/>
              </a:solidFill>
              <a:effectLst/>
              <a:cs typeface="Times New Roman" panose="02020603050405020304" pitchFamily="18" charset="0"/>
            </a:endParaRPr>
          </a:p>
          <a:p>
            <a:pPr marL="342900" indent="-342900" algn="just">
              <a:buFont typeface="+mj-lt"/>
              <a:buAutoNum type="arabicPeriod"/>
            </a:pPr>
            <a:r>
              <a:rPr lang="ru-RU" sz="1600" b="1" dirty="0">
                <a:solidFill>
                  <a:srgbClr val="002060"/>
                </a:solidFill>
                <a:cs typeface="Times New Roman" panose="02020603050405020304" pitchFamily="18" charset="0"/>
              </a:rPr>
              <a:t>П</a:t>
            </a:r>
            <a:r>
              <a:rPr lang="ru-RU" sz="1600" b="1" i="0" u="none" strike="noStrike" dirty="0">
                <a:solidFill>
                  <a:srgbClr val="002060"/>
                </a:solidFill>
                <a:effectLst/>
                <a:cs typeface="Times New Roman" panose="02020603050405020304" pitchFamily="18" charset="0"/>
              </a:rPr>
              <a:t>ропорционально массовому числу </a:t>
            </a:r>
            <a:r>
              <a:rPr lang="en-GB" sz="1600" b="1" i="0" u="none" strike="noStrike" dirty="0">
                <a:solidFill>
                  <a:srgbClr val="002060"/>
                </a:solidFill>
                <a:effectLst/>
                <a:cs typeface="Times New Roman" panose="02020603050405020304" pitchFamily="18" charset="0"/>
              </a:rPr>
              <a:t>A  </a:t>
            </a:r>
            <a:r>
              <a:rPr lang="ru-RU" sz="1600" b="1" i="0" u="none" strike="noStrike" dirty="0">
                <a:solidFill>
                  <a:srgbClr val="002060"/>
                </a:solidFill>
                <a:effectLst/>
                <a:cs typeface="Times New Roman" panose="02020603050405020304" pitchFamily="18" charset="0"/>
              </a:rPr>
              <a:t>и описывает примерное постоянство удельной энергии связи ядер.</a:t>
            </a:r>
            <a:endParaRPr lang="en-US" sz="1600" b="1" i="0" u="none" strike="noStrike" dirty="0">
              <a:solidFill>
                <a:srgbClr val="002060"/>
              </a:solidFill>
              <a:effectLst/>
              <a:cs typeface="Times New Roman" panose="02020603050405020304" pitchFamily="18" charset="0"/>
            </a:endParaRPr>
          </a:p>
          <a:p>
            <a:pPr marL="342900" indent="-342900" algn="just">
              <a:buFont typeface="+mj-lt"/>
              <a:buAutoNum type="arabicPeriod"/>
            </a:pPr>
            <a:r>
              <a:rPr lang="ru-RU" sz="1600" b="1" i="0" u="none" strike="noStrike" dirty="0">
                <a:solidFill>
                  <a:srgbClr val="002060"/>
                </a:solidFill>
                <a:effectLst/>
                <a:cs typeface="Times New Roman" panose="02020603050405020304" pitchFamily="18" charset="0"/>
              </a:rPr>
              <a:t>Поверхностная энергия ядра уменьшает полную энергию связи, так как нуклоны, находящиеся на поверхности имеют меньше связей, чем частицы внутри ядра. Это аналог поверхностного натяжения. </a:t>
            </a:r>
            <a:endParaRPr lang="en-US" sz="1600" b="1" i="0" u="none" strike="noStrike" dirty="0">
              <a:solidFill>
                <a:srgbClr val="002060"/>
              </a:solidFill>
              <a:effectLst/>
              <a:cs typeface="Times New Roman" panose="02020603050405020304" pitchFamily="18" charset="0"/>
            </a:endParaRPr>
          </a:p>
          <a:p>
            <a:pPr marL="342900" indent="-342900" algn="just">
              <a:buFont typeface="+mj-lt"/>
              <a:buAutoNum type="arabicPeriod"/>
            </a:pPr>
            <a:r>
              <a:rPr lang="ru-RU" sz="1600" b="1" i="0" u="none" strike="noStrike" dirty="0">
                <a:solidFill>
                  <a:srgbClr val="002060"/>
                </a:solidFill>
                <a:effectLst/>
                <a:cs typeface="Times New Roman" panose="02020603050405020304" pitchFamily="18" charset="0"/>
              </a:rPr>
              <a:t>Обусловлено кулоновским взаимодействием протонов. В капельной модели предполагается, что электрический заряд протонов равномерно распределен внутри сферы радиуса </a:t>
            </a:r>
            <a:r>
              <a:rPr lang="en-GB" sz="1600" b="1" i="0" u="none" strike="noStrike" dirty="0">
                <a:solidFill>
                  <a:srgbClr val="002060"/>
                </a:solidFill>
                <a:effectLst/>
                <a:cs typeface="Times New Roman" panose="02020603050405020304" pitchFamily="18" charset="0"/>
              </a:rPr>
              <a:t>R = r</a:t>
            </a:r>
            <a:r>
              <a:rPr lang="en-GB" sz="1600" b="1" i="0" u="none" strike="noStrike" baseline="-25000" dirty="0">
                <a:solidFill>
                  <a:srgbClr val="002060"/>
                </a:solidFill>
                <a:effectLst/>
                <a:cs typeface="Times New Roman" panose="02020603050405020304" pitchFamily="18" charset="0"/>
              </a:rPr>
              <a:t>0</a:t>
            </a:r>
            <a:r>
              <a:rPr lang="en-GB" sz="1600" b="1" i="0" u="none" strike="noStrike" dirty="0">
                <a:solidFill>
                  <a:srgbClr val="002060"/>
                </a:solidFill>
                <a:effectLst/>
                <a:cs typeface="Times New Roman" panose="02020603050405020304" pitchFamily="18" charset="0"/>
              </a:rPr>
              <a:t>A</a:t>
            </a:r>
            <a:r>
              <a:rPr lang="en-GB" sz="1600" b="1" i="0" u="none" strike="noStrike" baseline="30000" dirty="0">
                <a:solidFill>
                  <a:srgbClr val="002060"/>
                </a:solidFill>
                <a:effectLst/>
                <a:cs typeface="Times New Roman" panose="02020603050405020304" pitchFamily="18" charset="0"/>
              </a:rPr>
              <a:t>1/3</a:t>
            </a:r>
            <a:r>
              <a:rPr lang="en-GB" sz="1600" b="1" i="0" u="none" strike="noStrike" dirty="0">
                <a:solidFill>
                  <a:srgbClr val="002060"/>
                </a:solidFill>
                <a:effectLst/>
                <a:cs typeface="Times New Roman" panose="02020603050405020304" pitchFamily="18" charset="0"/>
              </a:rPr>
              <a:t>.</a:t>
            </a:r>
          </a:p>
          <a:p>
            <a:pPr marL="342900" indent="-342900" algn="just">
              <a:buFont typeface="+mj-lt"/>
              <a:buAutoNum type="arabicPeriod"/>
            </a:pPr>
            <a:r>
              <a:rPr lang="ru-RU" sz="1600" b="1" i="0" u="none" strike="noStrike" dirty="0">
                <a:solidFill>
                  <a:srgbClr val="002060"/>
                </a:solidFill>
                <a:effectLst/>
                <a:cs typeface="Times New Roman" panose="02020603050405020304" pitchFamily="18" charset="0"/>
              </a:rPr>
              <a:t>Энергия симметрии ядра отражает тенденцию к стабильности ядер с </a:t>
            </a:r>
            <a:r>
              <a:rPr lang="en-GB" sz="1600" b="1" i="0" u="none" strike="noStrike" dirty="0">
                <a:solidFill>
                  <a:srgbClr val="002060"/>
                </a:solidFill>
                <a:effectLst/>
                <a:cs typeface="Times New Roman" panose="02020603050405020304" pitchFamily="18" charset="0"/>
              </a:rPr>
              <a:t>N = Z.</a:t>
            </a:r>
          </a:p>
          <a:p>
            <a:pPr marL="342900" indent="-342900" algn="just">
              <a:buFont typeface="+mj-lt"/>
              <a:buAutoNum type="arabicPeriod"/>
            </a:pPr>
            <a:r>
              <a:rPr lang="ru-RU" sz="1600" b="1" i="0" u="none" strike="noStrike" dirty="0">
                <a:solidFill>
                  <a:srgbClr val="002060"/>
                </a:solidFill>
                <a:effectLst/>
                <a:cs typeface="Times New Roman" panose="02020603050405020304" pitchFamily="18" charset="0"/>
              </a:rPr>
              <a:t>Энергия спаривания учитывает повышенную стабильность основных состояний ядер с четным числом протонов и/или нейтронов. </a:t>
            </a:r>
            <a:endParaRPr lang="en-RU" sz="1600" b="1" dirty="0">
              <a:solidFill>
                <a:srgbClr val="002060"/>
              </a:solidFill>
              <a:cs typeface="Times New Roman" panose="02020603050405020304" pitchFamily="18" charset="0"/>
            </a:endParaRPr>
          </a:p>
        </p:txBody>
      </p:sp>
      <p:sp>
        <p:nvSpPr>
          <p:cNvPr id="10" name="TextBox 9">
            <a:extLst>
              <a:ext uri="{FF2B5EF4-FFF2-40B4-BE49-F238E27FC236}">
                <a16:creationId xmlns:a16="http://schemas.microsoft.com/office/drawing/2014/main" id="{3B5257D5-32D9-4D1A-A061-7242ABA57186}"/>
              </a:ext>
            </a:extLst>
          </p:cNvPr>
          <p:cNvSpPr txBox="1"/>
          <p:nvPr/>
        </p:nvSpPr>
        <p:spPr>
          <a:xfrm>
            <a:off x="54174" y="5298628"/>
            <a:ext cx="6328965" cy="1077218"/>
          </a:xfrm>
          <a:prstGeom prst="rect">
            <a:avLst/>
          </a:prstGeom>
          <a:noFill/>
        </p:spPr>
        <p:txBody>
          <a:bodyPr wrap="square">
            <a:spAutoFit/>
          </a:bodyPr>
          <a:lstStyle/>
          <a:p>
            <a:r>
              <a:rPr lang="ru-RU" sz="1600" b="1" i="0" u="none" strike="noStrike" dirty="0">
                <a:solidFill>
                  <a:srgbClr val="000000"/>
                </a:solidFill>
                <a:effectLst/>
                <a:cs typeface="Times New Roman" panose="02020603050405020304" pitchFamily="18" charset="0"/>
              </a:rPr>
              <a:t>Входящие в формулу коэффициенты </a:t>
            </a:r>
            <a:r>
              <a:rPr lang="en-GB" sz="1600" b="1" i="0" u="none" strike="noStrike" dirty="0">
                <a:solidFill>
                  <a:srgbClr val="000000"/>
                </a:solidFill>
                <a:effectLst/>
                <a:cs typeface="Times New Roman" panose="02020603050405020304" pitchFamily="18" charset="0"/>
              </a:rPr>
              <a:t>a</a:t>
            </a:r>
            <a:r>
              <a:rPr lang="en-GB" sz="1600" b="1" i="0" u="none" strike="noStrike" baseline="-25000" dirty="0">
                <a:solidFill>
                  <a:srgbClr val="000000"/>
                </a:solidFill>
                <a:effectLst/>
                <a:cs typeface="Times New Roman" panose="02020603050405020304" pitchFamily="18" charset="0"/>
              </a:rPr>
              <a:t>1</a:t>
            </a:r>
            <a:r>
              <a:rPr lang="en-GB" sz="1600" b="1" i="0" u="none" strike="noStrike" dirty="0">
                <a:solidFill>
                  <a:srgbClr val="000000"/>
                </a:solidFill>
                <a:effectLst/>
                <a:cs typeface="Times New Roman" panose="02020603050405020304" pitchFamily="18" charset="0"/>
              </a:rPr>
              <a:t>, a</a:t>
            </a:r>
            <a:r>
              <a:rPr lang="en-GB" sz="1600" b="1" i="0" u="none" strike="noStrike" baseline="-25000" dirty="0">
                <a:solidFill>
                  <a:srgbClr val="000000"/>
                </a:solidFill>
                <a:effectLst/>
                <a:cs typeface="Times New Roman" panose="02020603050405020304" pitchFamily="18" charset="0"/>
              </a:rPr>
              <a:t>2</a:t>
            </a:r>
            <a:r>
              <a:rPr lang="en-GB" sz="1600" b="1" i="0" u="none" strike="noStrike" dirty="0">
                <a:solidFill>
                  <a:srgbClr val="000000"/>
                </a:solidFill>
                <a:effectLst/>
                <a:cs typeface="Times New Roman" panose="02020603050405020304" pitchFamily="18" charset="0"/>
              </a:rPr>
              <a:t>, a</a:t>
            </a:r>
            <a:r>
              <a:rPr lang="en-GB" sz="1600" b="1" i="0" u="none" strike="noStrike" baseline="-25000" dirty="0">
                <a:solidFill>
                  <a:srgbClr val="000000"/>
                </a:solidFill>
                <a:effectLst/>
                <a:cs typeface="Times New Roman" panose="02020603050405020304" pitchFamily="18" charset="0"/>
              </a:rPr>
              <a:t>3</a:t>
            </a:r>
            <a:r>
              <a:rPr lang="en-GB" sz="1600" b="1" i="0" u="none" strike="noStrike" dirty="0">
                <a:solidFill>
                  <a:srgbClr val="000000"/>
                </a:solidFill>
                <a:effectLst/>
                <a:cs typeface="Times New Roman" panose="02020603050405020304" pitchFamily="18" charset="0"/>
              </a:rPr>
              <a:t>, a</a:t>
            </a:r>
            <a:r>
              <a:rPr lang="en-GB" sz="1600" b="1" i="0" u="none" strike="noStrike" baseline="-25000" dirty="0">
                <a:solidFill>
                  <a:srgbClr val="000000"/>
                </a:solidFill>
                <a:effectLst/>
                <a:cs typeface="Times New Roman" panose="02020603050405020304" pitchFamily="18" charset="0"/>
              </a:rPr>
              <a:t>4 </a:t>
            </a:r>
            <a:r>
              <a:rPr lang="ru-RU" sz="1600" b="1" i="0" u="none" strike="noStrike" dirty="0">
                <a:solidFill>
                  <a:srgbClr val="000000"/>
                </a:solidFill>
                <a:effectLst/>
                <a:cs typeface="Times New Roman" panose="02020603050405020304" pitchFamily="18" charset="0"/>
              </a:rPr>
              <a:t>и </a:t>
            </a:r>
            <a:r>
              <a:rPr lang="en-GB" sz="1600" b="1" i="0" u="none" strike="noStrike" dirty="0">
                <a:solidFill>
                  <a:srgbClr val="000000"/>
                </a:solidFill>
                <a:effectLst/>
                <a:cs typeface="Times New Roman" panose="02020603050405020304" pitchFamily="18" charset="0"/>
              </a:rPr>
              <a:t>a</a:t>
            </a:r>
            <a:r>
              <a:rPr lang="en-GB" sz="1600" b="1" i="0" u="none" strike="noStrike" baseline="-25000" dirty="0">
                <a:solidFill>
                  <a:srgbClr val="000000"/>
                </a:solidFill>
                <a:effectLst/>
                <a:cs typeface="Times New Roman" panose="02020603050405020304" pitchFamily="18" charset="0"/>
              </a:rPr>
              <a:t>5</a:t>
            </a:r>
            <a:r>
              <a:rPr lang="en-GB" sz="1600" b="1" i="0" u="none" strike="noStrike" dirty="0">
                <a:solidFill>
                  <a:srgbClr val="000000"/>
                </a:solidFill>
                <a:effectLst/>
                <a:cs typeface="Times New Roman" panose="02020603050405020304" pitchFamily="18" charset="0"/>
              </a:rPr>
              <a:t> </a:t>
            </a:r>
            <a:r>
              <a:rPr lang="ru-RU" sz="1600" b="1" i="0" u="none" strike="noStrike" dirty="0">
                <a:solidFill>
                  <a:srgbClr val="000000"/>
                </a:solidFill>
                <a:effectLst/>
                <a:cs typeface="Times New Roman" panose="02020603050405020304" pitchFamily="18" charset="0"/>
              </a:rPr>
              <a:t>оцениваются из экспериментальных данных по </a:t>
            </a:r>
            <a:r>
              <a:rPr lang="ru-RU" sz="1600" b="1" i="0" u="none" strike="noStrike" dirty="0" err="1">
                <a:solidFill>
                  <a:srgbClr val="000000"/>
                </a:solidFill>
                <a:effectLst/>
                <a:cs typeface="Times New Roman" panose="02020603050405020304" pitchFamily="18" charset="0"/>
              </a:rPr>
              <a:t>знергиям</a:t>
            </a:r>
            <a:r>
              <a:rPr lang="ru-RU" sz="1600" b="1" i="0" u="none" strike="noStrike" dirty="0">
                <a:solidFill>
                  <a:srgbClr val="000000"/>
                </a:solidFill>
                <a:effectLst/>
                <a:cs typeface="Times New Roman" panose="02020603050405020304" pitchFamily="18" charset="0"/>
              </a:rPr>
              <a:t> связи ядер, что дает</a:t>
            </a:r>
            <a:r>
              <a:rPr lang="en-US" sz="1600" b="1" i="0" u="none" strike="noStrike" dirty="0">
                <a:solidFill>
                  <a:srgbClr val="000000"/>
                </a:solidFill>
                <a:effectLst/>
                <a:cs typeface="Times New Roman" panose="02020603050405020304" pitchFamily="18" charset="0"/>
              </a:rPr>
              <a:t>:</a:t>
            </a:r>
          </a:p>
          <a:p>
            <a:endParaRPr lang="en-US" sz="1600" b="1" dirty="0">
              <a:solidFill>
                <a:srgbClr val="000000"/>
              </a:solidFill>
              <a:cs typeface="Times New Roman" panose="02020603050405020304" pitchFamily="18" charset="0"/>
            </a:endParaRPr>
          </a:p>
          <a:p>
            <a:r>
              <a:rPr lang="en-US" sz="1600" b="1" i="0" u="none" strike="noStrike" dirty="0">
                <a:solidFill>
                  <a:srgbClr val="000000"/>
                </a:solidFill>
                <a:effectLst/>
                <a:cs typeface="Times New Roman" panose="02020603050405020304" pitchFamily="18" charset="0"/>
              </a:rPr>
              <a:t> </a:t>
            </a:r>
            <a:r>
              <a:rPr lang="en-GB" sz="1600" b="1" i="0" u="none" strike="noStrike" dirty="0">
                <a:solidFill>
                  <a:srgbClr val="000000"/>
                </a:solidFill>
                <a:effectLst/>
                <a:cs typeface="Times New Roman" panose="02020603050405020304" pitchFamily="18" charset="0"/>
              </a:rPr>
              <a:t>a</a:t>
            </a:r>
            <a:r>
              <a:rPr lang="en-GB" sz="1600" b="1" i="0" u="none" strike="noStrike" baseline="-25000" dirty="0">
                <a:solidFill>
                  <a:srgbClr val="000000"/>
                </a:solidFill>
                <a:effectLst/>
                <a:cs typeface="Times New Roman" panose="02020603050405020304" pitchFamily="18" charset="0"/>
              </a:rPr>
              <a:t>1</a:t>
            </a:r>
            <a:r>
              <a:rPr lang="en-GB" sz="1600" b="1" i="0" u="none" strike="noStrike" dirty="0">
                <a:solidFill>
                  <a:srgbClr val="000000"/>
                </a:solidFill>
                <a:effectLst/>
                <a:cs typeface="Times New Roman" panose="02020603050405020304" pitchFamily="18" charset="0"/>
              </a:rPr>
              <a:t> = 15.75 </a:t>
            </a:r>
            <a:r>
              <a:rPr lang="ru-RU" sz="1600" b="1" i="0" u="none" strike="noStrike" dirty="0">
                <a:solidFill>
                  <a:srgbClr val="000000"/>
                </a:solidFill>
                <a:effectLst/>
                <a:cs typeface="Times New Roman" panose="02020603050405020304" pitchFamily="18" charset="0"/>
              </a:rPr>
              <a:t>МэВ; </a:t>
            </a:r>
            <a:r>
              <a:rPr lang="en-GB" sz="1600" b="1" i="0" u="none" strike="noStrike" dirty="0">
                <a:solidFill>
                  <a:srgbClr val="000000"/>
                </a:solidFill>
                <a:effectLst/>
                <a:cs typeface="Times New Roman" panose="02020603050405020304" pitchFamily="18" charset="0"/>
              </a:rPr>
              <a:t>a</a:t>
            </a:r>
            <a:r>
              <a:rPr lang="en-GB" sz="1600" b="1" i="0" u="none" strike="noStrike" baseline="-25000" dirty="0">
                <a:solidFill>
                  <a:srgbClr val="000000"/>
                </a:solidFill>
                <a:effectLst/>
                <a:cs typeface="Times New Roman" panose="02020603050405020304" pitchFamily="18" charset="0"/>
              </a:rPr>
              <a:t>2</a:t>
            </a:r>
            <a:r>
              <a:rPr lang="en-GB" sz="1600" b="1" i="0" u="none" strike="noStrike" dirty="0">
                <a:solidFill>
                  <a:srgbClr val="000000"/>
                </a:solidFill>
                <a:effectLst/>
                <a:cs typeface="Times New Roman" panose="02020603050405020304" pitchFamily="18" charset="0"/>
              </a:rPr>
              <a:t> = 17.8 </a:t>
            </a:r>
            <a:r>
              <a:rPr lang="ru-RU" sz="1600" b="1" i="0" u="none" strike="noStrike" dirty="0">
                <a:solidFill>
                  <a:srgbClr val="000000"/>
                </a:solidFill>
                <a:effectLst/>
                <a:cs typeface="Times New Roman" panose="02020603050405020304" pitchFamily="18" charset="0"/>
              </a:rPr>
              <a:t>МэВ; </a:t>
            </a:r>
            <a:r>
              <a:rPr lang="en-GB" sz="1600" b="1" i="0" u="none" strike="noStrike" dirty="0">
                <a:solidFill>
                  <a:srgbClr val="000000"/>
                </a:solidFill>
                <a:effectLst/>
                <a:cs typeface="Times New Roman" panose="02020603050405020304" pitchFamily="18" charset="0"/>
              </a:rPr>
              <a:t>a</a:t>
            </a:r>
            <a:r>
              <a:rPr lang="en-GB" sz="1600" b="1" i="0" u="none" strike="noStrike" baseline="-25000" dirty="0">
                <a:solidFill>
                  <a:srgbClr val="000000"/>
                </a:solidFill>
                <a:effectLst/>
                <a:cs typeface="Times New Roman" panose="02020603050405020304" pitchFamily="18" charset="0"/>
              </a:rPr>
              <a:t>3</a:t>
            </a:r>
            <a:r>
              <a:rPr lang="en-GB" sz="1600" b="1" i="0" u="none" strike="noStrike" dirty="0">
                <a:solidFill>
                  <a:srgbClr val="000000"/>
                </a:solidFill>
                <a:effectLst/>
                <a:cs typeface="Times New Roman" panose="02020603050405020304" pitchFamily="18" charset="0"/>
              </a:rPr>
              <a:t> = 0.711 </a:t>
            </a:r>
            <a:r>
              <a:rPr lang="ru-RU" sz="1600" b="1" i="0" u="none" strike="noStrike" dirty="0">
                <a:solidFill>
                  <a:srgbClr val="000000"/>
                </a:solidFill>
                <a:effectLst/>
                <a:cs typeface="Times New Roman" panose="02020603050405020304" pitchFamily="18" charset="0"/>
              </a:rPr>
              <a:t>МэВ; </a:t>
            </a:r>
            <a:r>
              <a:rPr lang="en-GB" sz="1600" b="1" i="0" u="none" strike="noStrike" dirty="0">
                <a:solidFill>
                  <a:srgbClr val="000000"/>
                </a:solidFill>
                <a:effectLst/>
                <a:cs typeface="Times New Roman" panose="02020603050405020304" pitchFamily="18" charset="0"/>
              </a:rPr>
              <a:t>a</a:t>
            </a:r>
            <a:r>
              <a:rPr lang="en-GB" sz="1600" b="1" i="0" u="none" strike="noStrike" baseline="-25000" dirty="0">
                <a:solidFill>
                  <a:srgbClr val="000000"/>
                </a:solidFill>
                <a:effectLst/>
                <a:cs typeface="Times New Roman" panose="02020603050405020304" pitchFamily="18" charset="0"/>
              </a:rPr>
              <a:t>4</a:t>
            </a:r>
            <a:r>
              <a:rPr lang="en-GB" sz="1600" b="1" i="0" u="none" strike="noStrike" dirty="0">
                <a:solidFill>
                  <a:srgbClr val="000000"/>
                </a:solidFill>
                <a:effectLst/>
                <a:cs typeface="Times New Roman" panose="02020603050405020304" pitchFamily="18" charset="0"/>
              </a:rPr>
              <a:t> = 23.7 </a:t>
            </a:r>
            <a:r>
              <a:rPr lang="ru-RU" sz="1600" b="1" i="0" u="none" strike="noStrike" dirty="0">
                <a:solidFill>
                  <a:srgbClr val="000000"/>
                </a:solidFill>
                <a:effectLst/>
                <a:cs typeface="Times New Roman" panose="02020603050405020304" pitchFamily="18" charset="0"/>
              </a:rPr>
              <a:t>МэВ;</a:t>
            </a:r>
            <a:endParaRPr lang="en-RU" sz="1600" b="1" dirty="0">
              <a:cs typeface="Times New Roman" panose="02020603050405020304" pitchFamily="18" charset="0"/>
            </a:endParaRPr>
          </a:p>
        </p:txBody>
      </p:sp>
      <p:pic>
        <p:nvPicPr>
          <p:cNvPr id="3074" name="Picture 2">
            <a:extLst>
              <a:ext uri="{FF2B5EF4-FFF2-40B4-BE49-F238E27FC236}">
                <a16:creationId xmlns:a16="http://schemas.microsoft.com/office/drawing/2014/main" id="{6C11FE36-FE4E-E7B0-21DA-89912C1B5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032" y="5812573"/>
            <a:ext cx="3218656" cy="768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E94351-465F-CB00-E8F2-B7489EA26386}"/>
              </a:ext>
            </a:extLst>
          </p:cNvPr>
          <p:cNvSpPr txBox="1"/>
          <p:nvPr/>
        </p:nvSpPr>
        <p:spPr>
          <a:xfrm>
            <a:off x="7084967" y="4390075"/>
            <a:ext cx="2010621" cy="307777"/>
          </a:xfrm>
          <a:prstGeom prst="rect">
            <a:avLst/>
          </a:prstGeom>
          <a:noFill/>
        </p:spPr>
        <p:txBody>
          <a:bodyPr wrap="square">
            <a:spAutoFit/>
          </a:bodyPr>
          <a:lstStyle/>
          <a:p>
            <a:pPr algn="ctr"/>
            <a:r>
              <a:rPr lang="en-GB" sz="1400" b="1" i="0" u="none" strike="noStrike" dirty="0">
                <a:solidFill>
                  <a:srgbClr val="000000"/>
                </a:solidFill>
                <a:effectLst/>
                <a:cs typeface="Times New Roman" panose="02020603050405020304" pitchFamily="18" charset="0"/>
              </a:rPr>
              <a:t>C</a:t>
            </a:r>
            <a:r>
              <a:rPr lang="en-US" sz="1400" b="1" dirty="0">
                <a:solidFill>
                  <a:srgbClr val="000000"/>
                </a:solidFill>
                <a:cs typeface="Times New Roman" panose="02020603050405020304" pitchFamily="18" charset="0"/>
              </a:rPr>
              <a:t>.F. von </a:t>
            </a:r>
            <a:r>
              <a:rPr lang="en-GB" sz="1400" b="1" i="0" u="none" strike="noStrike" dirty="0" err="1">
                <a:solidFill>
                  <a:srgbClr val="000000"/>
                </a:solidFill>
                <a:effectLst/>
                <a:cs typeface="Times New Roman" panose="02020603050405020304" pitchFamily="18" charset="0"/>
              </a:rPr>
              <a:t>Weizsäcker</a:t>
            </a:r>
            <a:endParaRPr lang="en-RU" sz="1400" b="1" dirty="0">
              <a:cs typeface="Times New Roman" panose="02020603050405020304" pitchFamily="18" charset="0"/>
            </a:endParaRPr>
          </a:p>
        </p:txBody>
      </p:sp>
      <p:pic>
        <p:nvPicPr>
          <p:cNvPr id="1030" name="Picture 6" descr="ВАЙЦЗЕККЕР (ВЕЙЦЗЕККЕР) Карл Фридрих фон | Объединение учителей  Санкт-Петербурга">
            <a:extLst>
              <a:ext uri="{FF2B5EF4-FFF2-40B4-BE49-F238E27FC236}">
                <a16:creationId xmlns:a16="http://schemas.microsoft.com/office/drawing/2014/main" id="{72413065-8C2F-11E3-FD60-21C37928B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44" y="2482793"/>
            <a:ext cx="1935665" cy="1892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9A8B8-80C9-8A3D-7B91-3FF55BC21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35734"/>
            <a:ext cx="4271963" cy="3272506"/>
          </a:xfrm>
          <a:prstGeom prst="rect">
            <a:avLst/>
          </a:prstGeom>
        </p:spPr>
      </p:pic>
      <p:sp>
        <p:nvSpPr>
          <p:cNvPr id="6" name="TextBox 5">
            <a:extLst>
              <a:ext uri="{FF2B5EF4-FFF2-40B4-BE49-F238E27FC236}">
                <a16:creationId xmlns:a16="http://schemas.microsoft.com/office/drawing/2014/main" id="{1678998D-1B7E-F83C-31C8-C7863AB1816E}"/>
              </a:ext>
            </a:extLst>
          </p:cNvPr>
          <p:cNvSpPr txBox="1"/>
          <p:nvPr/>
        </p:nvSpPr>
        <p:spPr>
          <a:xfrm>
            <a:off x="271464" y="1232375"/>
            <a:ext cx="8737308" cy="1446550"/>
          </a:xfrm>
          <a:prstGeom prst="rect">
            <a:avLst/>
          </a:prstGeom>
          <a:noFill/>
        </p:spPr>
        <p:txBody>
          <a:bodyPr wrap="square">
            <a:spAutoFit/>
          </a:bodyPr>
          <a:lstStyle/>
          <a:p>
            <a:pPr algn="just"/>
            <a:r>
              <a:rPr lang="en-GB" sz="2200" b="1" dirty="0">
                <a:solidFill>
                  <a:srgbClr val="002060"/>
                </a:solidFill>
                <a:latin typeface="TimesNewRomanPSMT"/>
              </a:rPr>
              <a:t>M</a:t>
            </a:r>
            <a:r>
              <a:rPr lang="en-GB" sz="2200" b="1" dirty="0">
                <a:solidFill>
                  <a:srgbClr val="002060"/>
                </a:solidFill>
                <a:effectLst/>
                <a:latin typeface="TimesNewRomanPSMT"/>
              </a:rPr>
              <a:t>ass measurements for short-lived nuclei have been conducted using an isochronous mass spectrometry (IMS) technique at HIRFL-CSR. The radioactive nuclei were produced by projectile fragmentation and injected into the experimental storage ring </a:t>
            </a:r>
            <a:r>
              <a:rPr lang="en-GB" sz="2200" b="1" dirty="0" err="1">
                <a:solidFill>
                  <a:srgbClr val="002060"/>
                </a:solidFill>
                <a:effectLst/>
                <a:latin typeface="TimesNewRomanPSMT"/>
              </a:rPr>
              <a:t>CSRe</a:t>
            </a:r>
            <a:r>
              <a:rPr lang="en-GB" sz="2200" b="1" dirty="0">
                <a:solidFill>
                  <a:srgbClr val="002060"/>
                </a:solidFill>
                <a:effectLst/>
                <a:latin typeface="TimesNewRomanPSMT"/>
              </a:rPr>
              <a:t>.</a:t>
            </a:r>
            <a:endParaRPr lang="en-GB" sz="2200" b="1" dirty="0">
              <a:solidFill>
                <a:srgbClr val="002060"/>
              </a:solidFill>
            </a:endParaRPr>
          </a:p>
        </p:txBody>
      </p:sp>
      <p:pic>
        <p:nvPicPr>
          <p:cNvPr id="8" name="Picture 7">
            <a:extLst>
              <a:ext uri="{FF2B5EF4-FFF2-40B4-BE49-F238E27FC236}">
                <a16:creationId xmlns:a16="http://schemas.microsoft.com/office/drawing/2014/main" id="{F371D70F-91CC-B9ED-5E58-2F0571D54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03" y="3136088"/>
            <a:ext cx="4983897" cy="2085975"/>
          </a:xfrm>
          <a:prstGeom prst="rect">
            <a:avLst/>
          </a:prstGeom>
        </p:spPr>
      </p:pic>
      <p:sp>
        <p:nvSpPr>
          <p:cNvPr id="10" name="Rectangle 2">
            <a:extLst>
              <a:ext uri="{FF2B5EF4-FFF2-40B4-BE49-F238E27FC236}">
                <a16:creationId xmlns:a16="http://schemas.microsoft.com/office/drawing/2014/main" id="{A120F33F-AEFD-BAE7-7E46-E686769B4F92}"/>
              </a:ext>
            </a:extLst>
          </p:cNvPr>
          <p:cNvSpPr>
            <a:spLocks noGrp="1" noChangeArrowheads="1"/>
          </p:cNvSpPr>
          <p:nvPr>
            <p:ph type="title"/>
          </p:nvPr>
        </p:nvSpPr>
        <p:spPr>
          <a:xfrm>
            <a:off x="135228" y="197453"/>
            <a:ext cx="8873544" cy="646113"/>
          </a:xfrm>
        </p:spPr>
        <p:txBody>
          <a:bodyPr/>
          <a:lstStyle/>
          <a:p>
            <a:r>
              <a:rPr lang="en-GB" sz="2400" b="1" dirty="0">
                <a:solidFill>
                  <a:srgbClr val="FF0000"/>
                </a:solidFill>
                <a:effectLst/>
                <a:latin typeface="Times New Roman" panose="02020603050405020304" pitchFamily="18" charset="0"/>
                <a:cs typeface="Times New Roman" panose="02020603050405020304" pitchFamily="18" charset="0"/>
              </a:rPr>
              <a:t>Heavy Ion Research Facility in Lanzhou the Cooler-Storage-Ring</a:t>
            </a:r>
            <a:br>
              <a:rPr lang="en-GB" sz="2400" b="1" dirty="0">
                <a:solidFill>
                  <a:srgbClr val="FF0000"/>
                </a:solidFill>
                <a:effectLst/>
                <a:latin typeface="Times New Roman" panose="02020603050405020304" pitchFamily="18" charset="0"/>
                <a:cs typeface="Times New Roman" panose="02020603050405020304" pitchFamily="18" charset="0"/>
              </a:rPr>
            </a:br>
            <a:r>
              <a:rPr lang="en-GB" sz="2400" b="1" dirty="0">
                <a:solidFill>
                  <a:srgbClr val="FF0000"/>
                </a:solidFill>
                <a:effectLst/>
                <a:latin typeface="Times New Roman" panose="02020603050405020304" pitchFamily="18" charset="0"/>
                <a:cs typeface="Times New Roman" panose="02020603050405020304" pitchFamily="18" charset="0"/>
              </a:rPr>
              <a:t>HIRFL-</a:t>
            </a:r>
            <a:r>
              <a:rPr lang="en-GB" sz="2400" b="1" dirty="0" err="1">
                <a:solidFill>
                  <a:srgbClr val="FF0000"/>
                </a:solidFill>
                <a:effectLst/>
                <a:latin typeface="Times New Roman" panose="02020603050405020304" pitchFamily="18" charset="0"/>
                <a:cs typeface="Times New Roman" panose="02020603050405020304" pitchFamily="18" charset="0"/>
              </a:rPr>
              <a:t>CSRe</a:t>
            </a:r>
            <a:r>
              <a:rPr lang="en-GB" sz="2400" b="1" dirty="0">
                <a:solidFill>
                  <a:srgbClr val="FF0000"/>
                </a:solidFill>
                <a:latin typeface="Times New Roman" panose="02020603050405020304" pitchFamily="18" charset="0"/>
                <a:cs typeface="Times New Roman" panose="02020603050405020304" pitchFamily="18" charset="0"/>
              </a:rPr>
              <a:t>, </a:t>
            </a:r>
            <a:r>
              <a:rPr lang="en-GB" sz="2400" b="1" dirty="0">
                <a:solidFill>
                  <a:srgbClr val="FF0000"/>
                </a:solidFill>
                <a:effectLst/>
                <a:latin typeface="Times New Roman" panose="02020603050405020304" pitchFamily="18" charset="0"/>
                <a:cs typeface="Times New Roman" panose="02020603050405020304" pitchFamily="18" charset="0"/>
              </a:rPr>
              <a:t>Lanzhou, China</a:t>
            </a:r>
            <a:endParaRPr lang="en-GB" sz="2400" b="1" dirty="0">
              <a:solidFill>
                <a:srgbClr val="FF0000"/>
              </a:solidFill>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54940288-1328-4744-094D-70CA37DC9F91}"/>
              </a:ext>
            </a:extLst>
          </p:cNvPr>
          <p:cNvSpPr>
            <a:spLocks noGrp="1"/>
          </p:cNvSpPr>
          <p:nvPr>
            <p:ph type="sldNum" sz="quarter" idx="12"/>
          </p:nvPr>
        </p:nvSpPr>
        <p:spPr/>
        <p:txBody>
          <a:bodyPr/>
          <a:lstStyle/>
          <a:p>
            <a:pPr>
              <a:defRPr/>
            </a:pPr>
            <a:fld id="{064D6751-8AE4-44B0-AA5F-981861BB2BA7}" type="slidenum">
              <a:rPr lang="en-US" altLang="ru-RU" smtClean="0"/>
              <a:pPr>
                <a:defRPr/>
              </a:pPr>
              <a:t>40</a:t>
            </a:fld>
            <a:endParaRPr lang="en-US" altLang="ru-RU"/>
          </a:p>
        </p:txBody>
      </p:sp>
    </p:spTree>
    <p:extLst>
      <p:ext uri="{BB962C8B-B14F-4D97-AF65-F5344CB8AC3E}">
        <p14:creationId xmlns:p14="http://schemas.microsoft.com/office/powerpoint/2010/main" val="3479020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Заголовок 1"/>
          <p:cNvSpPr>
            <a:spLocks noGrp="1"/>
          </p:cNvSpPr>
          <p:nvPr>
            <p:ph type="title"/>
          </p:nvPr>
        </p:nvSpPr>
        <p:spPr>
          <a:xfrm>
            <a:off x="685800" y="3070225"/>
            <a:ext cx="7772400" cy="717550"/>
          </a:xfrm>
        </p:spPr>
        <p:txBody>
          <a:bodyPr/>
          <a:lstStyle/>
          <a:p>
            <a:r>
              <a:rPr lang="ru-RU" altLang="ru-RU" sz="3200" b="1" dirty="0">
                <a:solidFill>
                  <a:srgbClr val="FF0000"/>
                </a:solidFill>
              </a:rPr>
              <a:t>6. Ловушки </a:t>
            </a:r>
            <a:r>
              <a:rPr lang="ru-RU" altLang="ru-RU" sz="3200" b="1" dirty="0" err="1">
                <a:solidFill>
                  <a:srgbClr val="FF0000"/>
                </a:solidFill>
              </a:rPr>
              <a:t>Пеннинга</a:t>
            </a:r>
            <a:r>
              <a:rPr lang="ru-RU" altLang="ru-RU" sz="3200" b="1" dirty="0">
                <a:solidFill>
                  <a:srgbClr val="FF0000"/>
                </a:solidFill>
              </a:rPr>
              <a:t> и Паули</a:t>
            </a:r>
            <a:br>
              <a:rPr lang="ru-RU" altLang="ru-RU" sz="3200" b="1" dirty="0">
                <a:solidFill>
                  <a:srgbClr val="FF0000"/>
                </a:solidFill>
              </a:rPr>
            </a:br>
            <a:r>
              <a:rPr lang="en-US" altLang="ru-RU" sz="3200" b="1" dirty="0">
                <a:solidFill>
                  <a:srgbClr val="FF0000"/>
                </a:solidFill>
              </a:rPr>
              <a:t>(Ion </a:t>
            </a:r>
            <a:r>
              <a:rPr lang="en-US" altLang="ru-RU" sz="3200" b="1" dirty="0">
                <a:solidFill>
                  <a:srgbClr val="7030A0"/>
                </a:solidFill>
              </a:rPr>
              <a:t>Traps</a:t>
            </a:r>
            <a:r>
              <a:rPr lang="en-US" altLang="ru-RU" sz="3200" b="1" dirty="0">
                <a:solidFill>
                  <a:srgbClr val="FF0000"/>
                </a:solidFill>
              </a:rPr>
              <a:t>)</a:t>
            </a:r>
            <a:endParaRPr lang="ru-RU" altLang="ru-RU" sz="3200" b="1" dirty="0">
              <a:solidFill>
                <a:srgbClr val="FF0000"/>
              </a:solidFill>
            </a:endParaRPr>
          </a:p>
        </p:txBody>
      </p:sp>
      <p:sp>
        <p:nvSpPr>
          <p:cNvPr id="2" name="Slide Number Placeholder 1">
            <a:extLst>
              <a:ext uri="{FF2B5EF4-FFF2-40B4-BE49-F238E27FC236}">
                <a16:creationId xmlns:a16="http://schemas.microsoft.com/office/drawing/2014/main" id="{DF072A47-B0E2-4626-1C59-49229251CBF7}"/>
              </a:ext>
            </a:extLst>
          </p:cNvPr>
          <p:cNvSpPr>
            <a:spLocks noGrp="1"/>
          </p:cNvSpPr>
          <p:nvPr>
            <p:ph type="sldNum" sz="quarter" idx="12"/>
          </p:nvPr>
        </p:nvSpPr>
        <p:spPr/>
        <p:txBody>
          <a:bodyPr/>
          <a:lstStyle/>
          <a:p>
            <a:pPr>
              <a:defRPr/>
            </a:pPr>
            <a:fld id="{064D6751-8AE4-44B0-AA5F-981861BB2BA7}" type="slidenum">
              <a:rPr lang="en-US" altLang="ru-RU" smtClean="0"/>
              <a:pPr>
                <a:defRPr/>
              </a:pPr>
              <a:t>41</a:t>
            </a:fld>
            <a:endParaRPr lang="en-US" altLang="ru-RU"/>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Заголовок 1"/>
          <p:cNvSpPr>
            <a:spLocks noGrp="1"/>
          </p:cNvSpPr>
          <p:nvPr>
            <p:ph type="title"/>
          </p:nvPr>
        </p:nvSpPr>
        <p:spPr>
          <a:xfrm>
            <a:off x="685800" y="185738"/>
            <a:ext cx="7772400" cy="717550"/>
          </a:xfrm>
        </p:spPr>
        <p:txBody>
          <a:bodyPr/>
          <a:lstStyle/>
          <a:p>
            <a:r>
              <a:rPr lang="ru-RU" altLang="ru-RU" sz="3200" b="1" dirty="0">
                <a:solidFill>
                  <a:srgbClr val="FF0000"/>
                </a:solidFill>
              </a:rPr>
              <a:t>Ловушки </a:t>
            </a:r>
            <a:r>
              <a:rPr lang="ru-RU" altLang="ru-RU" sz="3200" b="1" dirty="0" err="1">
                <a:solidFill>
                  <a:srgbClr val="FF0000"/>
                </a:solidFill>
              </a:rPr>
              <a:t>Пеннинга</a:t>
            </a:r>
            <a:r>
              <a:rPr lang="ru-RU" altLang="ru-RU" sz="3200" b="1" dirty="0">
                <a:solidFill>
                  <a:srgbClr val="FF0000"/>
                </a:solidFill>
              </a:rPr>
              <a:t> и Паули</a:t>
            </a:r>
          </a:p>
        </p:txBody>
      </p:sp>
      <p:pic>
        <p:nvPicPr>
          <p:cNvPr id="55300" name="Picture 2"/>
          <p:cNvPicPr>
            <a:picLocks noChangeAspect="1" noChangeArrowheads="1"/>
          </p:cNvPicPr>
          <p:nvPr/>
        </p:nvPicPr>
        <p:blipFill>
          <a:blip r:embed="rId2">
            <a:clrChange>
              <a:clrFrom>
                <a:srgbClr val="D8D8D8"/>
              </a:clrFrom>
              <a:clrTo>
                <a:srgbClr val="D8D8D8">
                  <a:alpha val="0"/>
                </a:srgbClr>
              </a:clrTo>
            </a:clrChange>
            <a:extLst>
              <a:ext uri="{28A0092B-C50C-407E-A947-70E740481C1C}">
                <a14:useLocalDpi xmlns:a14="http://schemas.microsoft.com/office/drawing/2010/main" val="0"/>
              </a:ext>
            </a:extLst>
          </a:blip>
          <a:srcRect/>
          <a:stretch>
            <a:fillRect/>
          </a:stretch>
        </p:blipFill>
        <p:spPr bwMode="auto">
          <a:xfrm>
            <a:off x="679931" y="1154112"/>
            <a:ext cx="8268807" cy="493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C407A43C-89D2-1252-F50F-92B46E20DF77}"/>
              </a:ext>
            </a:extLst>
          </p:cNvPr>
          <p:cNvSpPr>
            <a:spLocks noGrp="1"/>
          </p:cNvSpPr>
          <p:nvPr>
            <p:ph type="sldNum" sz="quarter" idx="12"/>
          </p:nvPr>
        </p:nvSpPr>
        <p:spPr/>
        <p:txBody>
          <a:bodyPr/>
          <a:lstStyle/>
          <a:p>
            <a:pPr>
              <a:defRPr/>
            </a:pPr>
            <a:fld id="{064D6751-8AE4-44B0-AA5F-981861BB2BA7}" type="slidenum">
              <a:rPr lang="en-US" altLang="ru-RU" smtClean="0"/>
              <a:pPr>
                <a:defRPr/>
              </a:pPr>
              <a:t>42</a:t>
            </a:fld>
            <a:endParaRPr lang="en-US" altLang="ru-RU"/>
          </a:p>
        </p:txBody>
      </p:sp>
    </p:spTree>
    <p:extLst>
      <p:ext uri="{BB962C8B-B14F-4D97-AF65-F5344CB8AC3E}">
        <p14:creationId xmlns:p14="http://schemas.microsoft.com/office/powerpoint/2010/main" val="352892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Заголовок 1"/>
          <p:cNvSpPr>
            <a:spLocks noGrp="1"/>
          </p:cNvSpPr>
          <p:nvPr>
            <p:ph type="title"/>
          </p:nvPr>
        </p:nvSpPr>
        <p:spPr>
          <a:xfrm>
            <a:off x="685800" y="185738"/>
            <a:ext cx="7772400" cy="717550"/>
          </a:xfrm>
        </p:spPr>
        <p:txBody>
          <a:bodyPr/>
          <a:lstStyle/>
          <a:p>
            <a:r>
              <a:rPr lang="ru-RU" altLang="ru-RU" sz="3200" b="1" dirty="0">
                <a:solidFill>
                  <a:srgbClr val="FF0000"/>
                </a:solidFill>
              </a:rPr>
              <a:t>Ловушка Паули</a:t>
            </a:r>
          </a:p>
        </p:txBody>
      </p:sp>
      <p:sp>
        <p:nvSpPr>
          <p:cNvPr id="7" name="TextBox 6">
            <a:extLst>
              <a:ext uri="{FF2B5EF4-FFF2-40B4-BE49-F238E27FC236}">
                <a16:creationId xmlns:a16="http://schemas.microsoft.com/office/drawing/2014/main" id="{5C9A2CC0-D8E6-0997-541F-3CB25B79E3FE}"/>
              </a:ext>
            </a:extLst>
          </p:cNvPr>
          <p:cNvSpPr txBox="1"/>
          <p:nvPr/>
        </p:nvSpPr>
        <p:spPr>
          <a:xfrm>
            <a:off x="481662" y="2881979"/>
            <a:ext cx="1633673" cy="369332"/>
          </a:xfrm>
          <a:prstGeom prst="rect">
            <a:avLst/>
          </a:prstGeom>
          <a:noFill/>
        </p:spPr>
        <p:txBody>
          <a:bodyPr wrap="square">
            <a:spAutoFit/>
          </a:bodyPr>
          <a:lstStyle/>
          <a:p>
            <a:pPr algn="ctr"/>
            <a:r>
              <a:rPr lang="en-GB" sz="1800" b="1" dirty="0">
                <a:effectLst/>
                <a:cs typeface="Times New Roman" panose="02020603050405020304" pitchFamily="18" charset="0"/>
              </a:rPr>
              <a:t>W</a:t>
            </a:r>
            <a:r>
              <a:rPr lang="en-US" sz="1800" b="1" dirty="0">
                <a:cs typeface="Times New Roman" panose="02020603050405020304" pitchFamily="18" charset="0"/>
              </a:rPr>
              <a:t>. </a:t>
            </a:r>
            <a:r>
              <a:rPr lang="en-GB" sz="1800" b="1" dirty="0">
                <a:effectLst/>
                <a:cs typeface="Times New Roman" panose="02020603050405020304" pitchFamily="18" charset="0"/>
              </a:rPr>
              <a:t>Paul </a:t>
            </a:r>
            <a:endParaRPr lang="en-GB" sz="1400" b="1" dirty="0">
              <a:effectLst/>
              <a:cs typeface="Times New Roman" panose="02020603050405020304" pitchFamily="18" charset="0"/>
            </a:endParaRPr>
          </a:p>
        </p:txBody>
      </p:sp>
      <p:pic>
        <p:nvPicPr>
          <p:cNvPr id="9" name="Picture 8">
            <a:extLst>
              <a:ext uri="{FF2B5EF4-FFF2-40B4-BE49-F238E27FC236}">
                <a16:creationId xmlns:a16="http://schemas.microsoft.com/office/drawing/2014/main" id="{54CD3BD6-46A4-F0CD-559C-7C9B1A189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60" y="1347005"/>
            <a:ext cx="1692079" cy="1460589"/>
          </a:xfrm>
          <a:prstGeom prst="rect">
            <a:avLst/>
          </a:prstGeom>
        </p:spPr>
      </p:pic>
      <p:pic>
        <p:nvPicPr>
          <p:cNvPr id="11" name="Picture 10">
            <a:extLst>
              <a:ext uri="{FF2B5EF4-FFF2-40B4-BE49-F238E27FC236}">
                <a16:creationId xmlns:a16="http://schemas.microsoft.com/office/drawing/2014/main" id="{C56DF76D-9A64-1F50-EF23-91C5EBB39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743" y="1167761"/>
            <a:ext cx="6439391" cy="4167100"/>
          </a:xfrm>
          <a:prstGeom prst="rect">
            <a:avLst/>
          </a:prstGeom>
        </p:spPr>
      </p:pic>
      <p:pic>
        <p:nvPicPr>
          <p:cNvPr id="13" name="Picture 12">
            <a:extLst>
              <a:ext uri="{FF2B5EF4-FFF2-40B4-BE49-F238E27FC236}">
                <a16:creationId xmlns:a16="http://schemas.microsoft.com/office/drawing/2014/main" id="{FE4B4C3A-B265-9C2D-4E86-83CB3BB07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700" y="4607720"/>
            <a:ext cx="3401224" cy="1603051"/>
          </a:xfrm>
          <a:prstGeom prst="rect">
            <a:avLst/>
          </a:prstGeom>
        </p:spPr>
      </p:pic>
      <p:sp>
        <p:nvSpPr>
          <p:cNvPr id="14" name="Slide Number Placeholder 13">
            <a:extLst>
              <a:ext uri="{FF2B5EF4-FFF2-40B4-BE49-F238E27FC236}">
                <a16:creationId xmlns:a16="http://schemas.microsoft.com/office/drawing/2014/main" id="{D8A0C9D3-0549-7987-57EF-8578861F6A43}"/>
              </a:ext>
            </a:extLst>
          </p:cNvPr>
          <p:cNvSpPr>
            <a:spLocks noGrp="1"/>
          </p:cNvSpPr>
          <p:nvPr>
            <p:ph type="sldNum" sz="quarter" idx="12"/>
          </p:nvPr>
        </p:nvSpPr>
        <p:spPr/>
        <p:txBody>
          <a:bodyPr/>
          <a:lstStyle/>
          <a:p>
            <a:pPr>
              <a:defRPr/>
            </a:pPr>
            <a:fld id="{064D6751-8AE4-44B0-AA5F-981861BB2BA7}" type="slidenum">
              <a:rPr lang="en-US" altLang="ru-RU" smtClean="0"/>
              <a:pPr>
                <a:defRPr/>
              </a:pPr>
              <a:t>43</a:t>
            </a:fld>
            <a:endParaRPr lang="en-US" altLang="ru-RU"/>
          </a:p>
        </p:txBody>
      </p:sp>
    </p:spTree>
    <p:extLst>
      <p:ext uri="{BB962C8B-B14F-4D97-AF65-F5344CB8AC3E}">
        <p14:creationId xmlns:p14="http://schemas.microsoft.com/office/powerpoint/2010/main" val="1078713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685800" y="215900"/>
            <a:ext cx="7772400" cy="620713"/>
          </a:xfrm>
        </p:spPr>
        <p:txBody>
          <a:bodyPr/>
          <a:lstStyle/>
          <a:p>
            <a:r>
              <a:rPr kumimoji="0" lang="ru-RU" altLang="ru-RU" sz="3600" b="1" dirty="0">
                <a:solidFill>
                  <a:srgbClr val="FF0000"/>
                </a:solidFill>
              </a:rPr>
              <a:t>Ловушка </a:t>
            </a:r>
            <a:r>
              <a:rPr kumimoji="0" lang="ru-RU" altLang="ru-RU" sz="3600" b="1" dirty="0" err="1">
                <a:solidFill>
                  <a:srgbClr val="FF0000"/>
                </a:solidFill>
              </a:rPr>
              <a:t>Пеннинга</a:t>
            </a:r>
            <a:endParaRPr kumimoji="0" lang="ru-RU" altLang="ru-RU" sz="3600" b="1" dirty="0">
              <a:solidFill>
                <a:srgbClr val="FF0000"/>
              </a:solidFill>
            </a:endParaRPr>
          </a:p>
        </p:txBody>
      </p:sp>
      <p:sp>
        <p:nvSpPr>
          <p:cNvPr id="45061" name="Text Box 11"/>
          <p:cNvSpPr txBox="1">
            <a:spLocks noChangeArrowheads="1"/>
          </p:cNvSpPr>
          <p:nvPr/>
        </p:nvSpPr>
        <p:spPr bwMode="auto">
          <a:xfrm>
            <a:off x="509588" y="5659339"/>
            <a:ext cx="19621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kumimoji="1" sz="2400">
                <a:solidFill>
                  <a:schemeClr val="tx1"/>
                </a:solidFill>
                <a:latin typeface="Times New Roman" pitchFamily="18" charset="0"/>
                <a:cs typeface="Arial" pitchFamily="34" charset="0"/>
              </a:defRPr>
            </a:lvl1pPr>
            <a:lvl2pPr marL="742950" indent="-285750">
              <a:defRPr kumimoji="1" sz="2400">
                <a:solidFill>
                  <a:schemeClr val="tx1"/>
                </a:solidFill>
                <a:latin typeface="Times New Roman" pitchFamily="18" charset="0"/>
                <a:cs typeface="Arial" pitchFamily="34" charset="0"/>
              </a:defRPr>
            </a:lvl2pPr>
            <a:lvl3pPr marL="1143000" indent="-228600">
              <a:defRPr kumimoji="1" sz="2400">
                <a:solidFill>
                  <a:schemeClr val="tx1"/>
                </a:solidFill>
                <a:latin typeface="Times New Roman" pitchFamily="18" charset="0"/>
                <a:cs typeface="Arial" pitchFamily="34" charset="0"/>
              </a:defRPr>
            </a:lvl3pPr>
            <a:lvl4pPr marL="1600200" indent="-228600">
              <a:defRPr kumimoji="1" sz="2400">
                <a:solidFill>
                  <a:schemeClr val="tx1"/>
                </a:solidFill>
                <a:latin typeface="Times New Roman" pitchFamily="18" charset="0"/>
                <a:cs typeface="Arial" pitchFamily="34" charset="0"/>
              </a:defRPr>
            </a:lvl4pPr>
            <a:lvl5pPr marL="2057400" indent="-228600">
              <a:defRPr kumimoji="1" sz="2400">
                <a:solidFill>
                  <a:schemeClr val="tx1"/>
                </a:solidFill>
                <a:latin typeface="Times New Roman" pitchFamily="18" charset="0"/>
                <a:cs typeface="Arial" pitchFamily="34" charset="0"/>
              </a:defRPr>
            </a:lvl5pPr>
            <a:lvl6pPr marL="2514600" indent="-228600" fontAlgn="base">
              <a:spcBef>
                <a:spcPct val="0"/>
              </a:spcBef>
              <a:spcAft>
                <a:spcPct val="0"/>
              </a:spcAft>
              <a:defRPr kumimoji="1" sz="2400">
                <a:solidFill>
                  <a:schemeClr val="tx1"/>
                </a:solidFill>
                <a:latin typeface="Times New Roman" pitchFamily="18" charset="0"/>
                <a:cs typeface="Arial" pitchFamily="34" charset="0"/>
              </a:defRPr>
            </a:lvl6pPr>
            <a:lvl7pPr marL="2971800" indent="-228600" fontAlgn="base">
              <a:spcBef>
                <a:spcPct val="0"/>
              </a:spcBef>
              <a:spcAft>
                <a:spcPct val="0"/>
              </a:spcAft>
              <a:defRPr kumimoji="1" sz="2400">
                <a:solidFill>
                  <a:schemeClr val="tx1"/>
                </a:solidFill>
                <a:latin typeface="Times New Roman" pitchFamily="18" charset="0"/>
                <a:cs typeface="Arial" pitchFamily="34" charset="0"/>
              </a:defRPr>
            </a:lvl7pPr>
            <a:lvl8pPr marL="3429000" indent="-228600" fontAlgn="base">
              <a:spcBef>
                <a:spcPct val="0"/>
              </a:spcBef>
              <a:spcAft>
                <a:spcPct val="0"/>
              </a:spcAft>
              <a:defRPr kumimoji="1" sz="2400">
                <a:solidFill>
                  <a:schemeClr val="tx1"/>
                </a:solidFill>
                <a:latin typeface="Times New Roman" pitchFamily="18" charset="0"/>
                <a:cs typeface="Arial" pitchFamily="34" charset="0"/>
              </a:defRPr>
            </a:lvl8pPr>
            <a:lvl9pPr marL="3886200" indent="-228600" fontAlgn="base">
              <a:spcBef>
                <a:spcPct val="0"/>
              </a:spcBef>
              <a:spcAft>
                <a:spcPct val="0"/>
              </a:spcAft>
              <a:defRPr kumimoji="1" sz="2400">
                <a:solidFill>
                  <a:schemeClr val="tx1"/>
                </a:solidFill>
                <a:latin typeface="Times New Roman" pitchFamily="18" charset="0"/>
                <a:cs typeface="Arial" pitchFamily="34" charset="0"/>
              </a:defRPr>
            </a:lvl9pPr>
          </a:lstStyle>
          <a:p>
            <a:pPr eaLnBrk="1" hangingPunct="1">
              <a:defRPr/>
            </a:pPr>
            <a:r>
              <a:rPr kumimoji="0" lang="ru-RU" sz="1600" b="1" dirty="0"/>
              <a:t>частоты: </a:t>
            </a:r>
          </a:p>
          <a:p>
            <a:pPr eaLnBrk="1" hangingPunct="1">
              <a:defRPr/>
            </a:pPr>
            <a:r>
              <a:rPr kumimoji="0" lang="ru-RU" sz="1600" b="1" dirty="0"/>
              <a:t>магнетронная – </a:t>
            </a:r>
            <a:r>
              <a:rPr kumimoji="0" lang="el-GR" sz="1600" b="1" dirty="0">
                <a:cs typeface="Times New Roman" pitchFamily="18" charset="0"/>
              </a:rPr>
              <a:t>ω</a:t>
            </a:r>
            <a:r>
              <a:rPr kumimoji="0" lang="ru-RU" sz="1600" b="1" baseline="-25000" dirty="0">
                <a:cs typeface="Times New Roman" pitchFamily="18" charset="0"/>
              </a:rPr>
              <a:t>+</a:t>
            </a:r>
          </a:p>
          <a:p>
            <a:pPr eaLnBrk="1" hangingPunct="1">
              <a:defRPr/>
            </a:pPr>
            <a:r>
              <a:rPr kumimoji="0" lang="ru-RU" sz="1600" b="1" dirty="0">
                <a:cs typeface="Times New Roman" pitchFamily="18" charset="0"/>
              </a:rPr>
              <a:t>циклотронная – </a:t>
            </a:r>
            <a:r>
              <a:rPr kumimoji="0" lang="el-GR" sz="1600" b="1" dirty="0">
                <a:cs typeface="Times New Roman" pitchFamily="18" charset="0"/>
              </a:rPr>
              <a:t>ω</a:t>
            </a:r>
            <a:r>
              <a:rPr kumimoji="0" lang="ru-RU" sz="1600" b="1" baseline="-25000" dirty="0">
                <a:cs typeface="Times New Roman" pitchFamily="18" charset="0"/>
              </a:rPr>
              <a:t>-</a:t>
            </a:r>
            <a:r>
              <a:rPr kumimoji="0" lang="ru-RU" sz="1600" b="1" dirty="0"/>
              <a:t> </a:t>
            </a:r>
          </a:p>
        </p:txBody>
      </p:sp>
      <p:pic>
        <p:nvPicPr>
          <p:cNvPr id="57348"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4784" y="836613"/>
            <a:ext cx="7899216" cy="490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Rot="1" noChangeAspect="1" noMove="1" noResize="1" noEditPoints="1" noAdjustHandles="1" noChangeArrowheads="1" noChangeShapeType="1" noTextEdit="1"/>
          </p:cNvSpPr>
          <p:nvPr/>
        </p:nvSpPr>
        <p:spPr>
          <a:xfrm>
            <a:off x="5384616" y="5126490"/>
            <a:ext cx="2514600" cy="1364476"/>
          </a:xfrm>
          <a:prstGeom prst="rect">
            <a:avLst/>
          </a:prstGeom>
          <a:blipFill rotWithShape="0">
            <a:blip r:embed="rId3"/>
            <a:stretch>
              <a:fillRect l="-3632" b="-9375"/>
            </a:stretch>
          </a:blipFill>
        </p:spPr>
        <p:txBody>
          <a:bodyPr/>
          <a:lstStyle/>
          <a:p>
            <a:r>
              <a:rPr lang="ru-RU">
                <a:noFill/>
              </a:rPr>
              <a:t> </a:t>
            </a:r>
          </a:p>
        </p:txBody>
      </p:sp>
      <p:pic>
        <p:nvPicPr>
          <p:cNvPr id="2050" name="Picture 2" descr="undefined">
            <a:extLst>
              <a:ext uri="{FF2B5EF4-FFF2-40B4-BE49-F238E27FC236}">
                <a16:creationId xmlns:a16="http://schemas.microsoft.com/office/drawing/2014/main" id="{93461954-866F-F305-05E3-F4135C6E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2" y="1193487"/>
            <a:ext cx="1464956" cy="1633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78999F-790B-5607-44D5-A9271A4957C0}"/>
              </a:ext>
            </a:extLst>
          </p:cNvPr>
          <p:cNvSpPr txBox="1"/>
          <p:nvPr/>
        </p:nvSpPr>
        <p:spPr>
          <a:xfrm>
            <a:off x="230913" y="2934816"/>
            <a:ext cx="1633673" cy="369332"/>
          </a:xfrm>
          <a:prstGeom prst="rect">
            <a:avLst/>
          </a:prstGeom>
          <a:noFill/>
        </p:spPr>
        <p:txBody>
          <a:bodyPr wrap="square">
            <a:spAutoFit/>
          </a:bodyPr>
          <a:lstStyle/>
          <a:p>
            <a:pPr algn="ctr"/>
            <a:r>
              <a:rPr lang="en-GB" sz="1800" b="1" i="0" u="none" strike="noStrike" dirty="0" err="1">
                <a:solidFill>
                  <a:srgbClr val="000000"/>
                </a:solidFill>
                <a:effectLst/>
                <a:cs typeface="Times New Roman" panose="02020603050405020304" pitchFamily="18" charset="0"/>
              </a:rPr>
              <a:t>F.M.Penning</a:t>
            </a:r>
            <a:endParaRPr lang="en-RU" sz="1800" dirty="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DEC12DA-F6D0-4FC9-B188-347192C2C7D4}"/>
              </a:ext>
            </a:extLst>
          </p:cNvPr>
          <p:cNvSpPr>
            <a:spLocks noGrp="1"/>
          </p:cNvSpPr>
          <p:nvPr>
            <p:ph type="sldNum" sz="quarter" idx="12"/>
          </p:nvPr>
        </p:nvSpPr>
        <p:spPr/>
        <p:txBody>
          <a:bodyPr/>
          <a:lstStyle/>
          <a:p>
            <a:pPr>
              <a:defRPr/>
            </a:pPr>
            <a:fld id="{4A291A04-18D2-47EB-9FC8-A2FBDC4BE716}" type="slidenum">
              <a:rPr lang="en-US" altLang="ru-RU" smtClean="0"/>
              <a:pPr>
                <a:defRPr/>
              </a:pPr>
              <a:t>44</a:t>
            </a:fld>
            <a:endParaRPr lang="en-US" altLang="ru-RU"/>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685800" y="215900"/>
            <a:ext cx="7772400" cy="620713"/>
          </a:xfrm>
        </p:spPr>
        <p:txBody>
          <a:bodyPr/>
          <a:lstStyle/>
          <a:p>
            <a:r>
              <a:rPr kumimoji="0" lang="ru-RU" altLang="ru-RU" sz="3600" b="1" dirty="0">
                <a:solidFill>
                  <a:srgbClr val="FF0000"/>
                </a:solidFill>
              </a:rPr>
              <a:t>Ловушка </a:t>
            </a:r>
            <a:r>
              <a:rPr kumimoji="0" lang="ru-RU" altLang="ru-RU" sz="3600" b="1" dirty="0" err="1">
                <a:solidFill>
                  <a:srgbClr val="FF0000"/>
                </a:solidFill>
              </a:rPr>
              <a:t>Пеннинга</a:t>
            </a:r>
            <a:endParaRPr kumimoji="0" lang="ru-RU" altLang="ru-RU" sz="3600" b="1" dirty="0">
              <a:solidFill>
                <a:srgbClr val="FF0000"/>
              </a:solidFill>
            </a:endParaRPr>
          </a:p>
        </p:txBody>
      </p:sp>
      <p:sp>
        <p:nvSpPr>
          <p:cNvPr id="6" name="Slide Number Placeholder 5">
            <a:extLst>
              <a:ext uri="{FF2B5EF4-FFF2-40B4-BE49-F238E27FC236}">
                <a16:creationId xmlns:a16="http://schemas.microsoft.com/office/drawing/2014/main" id="{9DEC12DA-F6D0-4FC9-B188-347192C2C7D4}"/>
              </a:ext>
            </a:extLst>
          </p:cNvPr>
          <p:cNvSpPr>
            <a:spLocks noGrp="1"/>
          </p:cNvSpPr>
          <p:nvPr>
            <p:ph type="sldNum" sz="quarter" idx="12"/>
          </p:nvPr>
        </p:nvSpPr>
        <p:spPr/>
        <p:txBody>
          <a:bodyPr/>
          <a:lstStyle/>
          <a:p>
            <a:pPr>
              <a:defRPr/>
            </a:pPr>
            <a:fld id="{4A291A04-18D2-47EB-9FC8-A2FBDC4BE716}" type="slidenum">
              <a:rPr lang="en-US" altLang="ru-RU" smtClean="0"/>
              <a:pPr>
                <a:defRPr/>
              </a:pPr>
              <a:t>45</a:t>
            </a:fld>
            <a:endParaRPr lang="en-US" altLang="ru-RU"/>
          </a:p>
        </p:txBody>
      </p:sp>
      <p:pic>
        <p:nvPicPr>
          <p:cNvPr id="5" name="Picture 4">
            <a:extLst>
              <a:ext uri="{FF2B5EF4-FFF2-40B4-BE49-F238E27FC236}">
                <a16:creationId xmlns:a16="http://schemas.microsoft.com/office/drawing/2014/main" id="{C0200757-CEF4-EFD5-B022-6550F0D70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81" y="2053866"/>
            <a:ext cx="8326638" cy="4302677"/>
          </a:xfrm>
          <a:prstGeom prst="rect">
            <a:avLst/>
          </a:prstGeom>
        </p:spPr>
      </p:pic>
      <p:sp>
        <p:nvSpPr>
          <p:cNvPr id="8" name="TextBox 7">
            <a:extLst>
              <a:ext uri="{FF2B5EF4-FFF2-40B4-BE49-F238E27FC236}">
                <a16:creationId xmlns:a16="http://schemas.microsoft.com/office/drawing/2014/main" id="{BCF7E834-6F75-E558-5A10-F57202B72D59}"/>
              </a:ext>
            </a:extLst>
          </p:cNvPr>
          <p:cNvSpPr txBox="1"/>
          <p:nvPr/>
        </p:nvSpPr>
        <p:spPr>
          <a:xfrm>
            <a:off x="520967" y="6272768"/>
            <a:ext cx="8102065" cy="369332"/>
          </a:xfrm>
          <a:prstGeom prst="rect">
            <a:avLst/>
          </a:prstGeom>
          <a:noFill/>
        </p:spPr>
        <p:txBody>
          <a:bodyPr wrap="square">
            <a:spAutoFit/>
          </a:bodyPr>
          <a:lstStyle/>
          <a:p>
            <a:pPr algn="ctr"/>
            <a:r>
              <a:rPr lang="ru-RU" sz="1800" b="1" dirty="0">
                <a:solidFill>
                  <a:srgbClr val="002060"/>
                </a:solidFill>
                <a:effectLst/>
                <a:latin typeface="TimesNewRomanPSMT"/>
              </a:rPr>
              <a:t>Схема </a:t>
            </a:r>
            <a:r>
              <a:rPr lang="ru-RU" sz="1800" b="1" dirty="0" err="1">
                <a:solidFill>
                  <a:srgbClr val="002060"/>
                </a:solidFill>
                <a:effectLst/>
                <a:latin typeface="TimesNewRomanPSMT"/>
              </a:rPr>
              <a:t>гиперболическои</a:t>
            </a:r>
            <a:r>
              <a:rPr lang="ru-RU" sz="1800" b="1" dirty="0">
                <a:solidFill>
                  <a:srgbClr val="002060"/>
                </a:solidFill>
                <a:effectLst/>
                <a:latin typeface="TimesNewRomanPSMT"/>
              </a:rPr>
              <a:t>̆ (а) и </a:t>
            </a:r>
            <a:r>
              <a:rPr lang="ru-RU" sz="1800" b="1" dirty="0" err="1">
                <a:solidFill>
                  <a:srgbClr val="002060"/>
                </a:solidFill>
                <a:effectLst/>
                <a:latin typeface="TimesNewRomanPSMT"/>
              </a:rPr>
              <a:t>цилиндрическои</a:t>
            </a:r>
            <a:r>
              <a:rPr lang="ru-RU" sz="1800" b="1" dirty="0">
                <a:solidFill>
                  <a:srgbClr val="002060"/>
                </a:solidFill>
                <a:effectLst/>
                <a:latin typeface="TimesNewRomanPSMT"/>
              </a:rPr>
              <a:t>̆ (б) ловушек </a:t>
            </a:r>
            <a:r>
              <a:rPr lang="ru-RU" sz="1800" b="1" dirty="0" err="1">
                <a:solidFill>
                  <a:srgbClr val="002060"/>
                </a:solidFill>
                <a:effectLst/>
                <a:latin typeface="TimesNewRomanPSMT"/>
              </a:rPr>
              <a:t>Пеннинга</a:t>
            </a:r>
            <a:r>
              <a:rPr lang="ru-RU" sz="1800" b="1" dirty="0">
                <a:solidFill>
                  <a:srgbClr val="002060"/>
                </a:solidFill>
                <a:effectLst/>
                <a:latin typeface="TimesNewRomanPSMT"/>
              </a:rPr>
              <a:t> </a:t>
            </a:r>
            <a:endParaRPr lang="ru-RU" sz="1800" b="1" dirty="0">
              <a:solidFill>
                <a:srgbClr val="002060"/>
              </a:solidFill>
            </a:endParaRPr>
          </a:p>
        </p:txBody>
      </p:sp>
      <p:sp>
        <p:nvSpPr>
          <p:cNvPr id="10" name="TextBox 9">
            <a:extLst>
              <a:ext uri="{FF2B5EF4-FFF2-40B4-BE49-F238E27FC236}">
                <a16:creationId xmlns:a16="http://schemas.microsoft.com/office/drawing/2014/main" id="{7EFB2846-0155-FE51-5CA0-43CB79406EC1}"/>
              </a:ext>
            </a:extLst>
          </p:cNvPr>
          <p:cNvSpPr txBox="1"/>
          <p:nvPr/>
        </p:nvSpPr>
        <p:spPr>
          <a:xfrm>
            <a:off x="250256" y="880870"/>
            <a:ext cx="8643486" cy="1200329"/>
          </a:xfrm>
          <a:prstGeom prst="rect">
            <a:avLst/>
          </a:prstGeom>
          <a:noFill/>
        </p:spPr>
        <p:txBody>
          <a:bodyPr wrap="square">
            <a:spAutoFit/>
          </a:bodyPr>
          <a:lstStyle/>
          <a:p>
            <a:pPr algn="just"/>
            <a:r>
              <a:rPr lang="ru-RU" sz="1800" b="1" dirty="0">
                <a:solidFill>
                  <a:srgbClr val="002060"/>
                </a:solidFill>
                <a:effectLst/>
                <a:latin typeface="TimesNewRomanPSMT"/>
              </a:rPr>
              <a:t>Ионы в ловушке радиально удерживаются сильным магнитным полем, а аксиально – слабым электрическим. Возможно создать удерживающее электрическое поле только </a:t>
            </a:r>
            <a:r>
              <a:rPr lang="ru-RU" sz="1800" b="1" dirty="0" err="1">
                <a:solidFill>
                  <a:srgbClr val="002060"/>
                </a:solidFill>
                <a:effectLst/>
                <a:latin typeface="TimesNewRomanPSMT"/>
              </a:rPr>
              <a:t>квадрупольнои</a:t>
            </a:r>
            <a:r>
              <a:rPr lang="ru-RU" sz="1800" b="1" dirty="0">
                <a:solidFill>
                  <a:srgbClr val="002060"/>
                </a:solidFill>
                <a:effectLst/>
                <a:latin typeface="TimesNewRomanPSMT"/>
              </a:rPr>
              <a:t>̆ конфигурации. Для удержания ионов нужно в дополнение к электрическому использовать магнитное поле. </a:t>
            </a:r>
            <a:endParaRPr lang="ru-RU" sz="1800" b="1" dirty="0">
              <a:solidFill>
                <a:srgbClr val="002060"/>
              </a:solidFill>
            </a:endParaRPr>
          </a:p>
        </p:txBody>
      </p:sp>
    </p:spTree>
    <p:extLst>
      <p:ext uri="{BB962C8B-B14F-4D97-AF65-F5344CB8AC3E}">
        <p14:creationId xmlns:p14="http://schemas.microsoft.com/office/powerpoint/2010/main" val="4080031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771224" y="34244"/>
            <a:ext cx="7772400" cy="989243"/>
          </a:xfrm>
        </p:spPr>
        <p:txBody>
          <a:bodyPr/>
          <a:lstStyle/>
          <a:p>
            <a:r>
              <a:rPr lang="en-GB" sz="2200" b="1" i="0" u="none" strike="noStrike" dirty="0">
                <a:solidFill>
                  <a:srgbClr val="FF0000"/>
                </a:solidFill>
                <a:effectLst/>
                <a:latin typeface="Times New Roman" panose="02020603050405020304" pitchFamily="18" charset="0"/>
                <a:cs typeface="Times New Roman" panose="02020603050405020304" pitchFamily="18" charset="0"/>
              </a:rPr>
              <a:t>TRIGA-Trap double-Penning trap mass spectrometer</a:t>
            </a:r>
            <a:br>
              <a:rPr lang="ru-RU" sz="2200" b="1" i="0" u="none" strike="noStrike" dirty="0">
                <a:solidFill>
                  <a:srgbClr val="FF0000"/>
                </a:solidFill>
                <a:effectLst/>
                <a:latin typeface="Times New Roman" panose="02020603050405020304" pitchFamily="18" charset="0"/>
                <a:cs typeface="Times New Roman" panose="02020603050405020304" pitchFamily="18" charset="0"/>
              </a:rPr>
            </a:br>
            <a:r>
              <a:rPr lang="en-US" sz="2200" b="1" i="0" u="none" strike="noStrike" dirty="0">
                <a:solidFill>
                  <a:srgbClr val="FF0000"/>
                </a:solidFill>
                <a:effectLst/>
                <a:latin typeface="Times New Roman" panose="02020603050405020304" pitchFamily="18" charset="0"/>
                <a:cs typeface="Times New Roman" panose="02020603050405020304" pitchFamily="18" charset="0"/>
              </a:rPr>
              <a:t>R</a:t>
            </a:r>
            <a:r>
              <a:rPr lang="en-GB" sz="2200" b="1" i="0" u="none" strike="noStrike" dirty="0" err="1">
                <a:solidFill>
                  <a:srgbClr val="FF0000"/>
                </a:solidFill>
                <a:effectLst/>
                <a:latin typeface="Times New Roman" panose="02020603050405020304" pitchFamily="18" charset="0"/>
                <a:cs typeface="Times New Roman" panose="02020603050405020304" pitchFamily="18" charset="0"/>
              </a:rPr>
              <a:t>esearch</a:t>
            </a:r>
            <a:r>
              <a:rPr lang="en-GB" sz="2200" b="1" i="0" u="none" strike="noStrike" dirty="0">
                <a:solidFill>
                  <a:srgbClr val="FF0000"/>
                </a:solidFill>
                <a:effectLst/>
                <a:latin typeface="Times New Roman" panose="02020603050405020304" pitchFamily="18" charset="0"/>
                <a:cs typeface="Times New Roman" panose="02020603050405020304" pitchFamily="18" charset="0"/>
              </a:rPr>
              <a:t> reactor TRIGA, Mainz, Germany</a:t>
            </a:r>
            <a:endParaRPr kumimoji="0" lang="ru-RU" altLang="ru-RU" sz="2200" b="1" dirty="0">
              <a:solidFill>
                <a:srgbClr val="FF0000"/>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DEC12DA-F6D0-4FC9-B188-347192C2C7D4}"/>
              </a:ext>
            </a:extLst>
          </p:cNvPr>
          <p:cNvSpPr>
            <a:spLocks noGrp="1"/>
          </p:cNvSpPr>
          <p:nvPr>
            <p:ph type="sldNum" sz="quarter" idx="12"/>
          </p:nvPr>
        </p:nvSpPr>
        <p:spPr/>
        <p:txBody>
          <a:bodyPr/>
          <a:lstStyle/>
          <a:p>
            <a:pPr>
              <a:defRPr/>
            </a:pPr>
            <a:fld id="{4A291A04-18D2-47EB-9FC8-A2FBDC4BE716}" type="slidenum">
              <a:rPr lang="en-US" altLang="ru-RU" smtClean="0"/>
              <a:pPr>
                <a:defRPr/>
              </a:pPr>
              <a:t>46</a:t>
            </a:fld>
            <a:endParaRPr lang="en-US" altLang="ru-RU"/>
          </a:p>
        </p:txBody>
      </p:sp>
      <p:sp>
        <p:nvSpPr>
          <p:cNvPr id="3" name="TextBox 2">
            <a:extLst>
              <a:ext uri="{FF2B5EF4-FFF2-40B4-BE49-F238E27FC236}">
                <a16:creationId xmlns:a16="http://schemas.microsoft.com/office/drawing/2014/main" id="{68CBB972-EA50-48DD-23D6-135E10191DAF}"/>
              </a:ext>
            </a:extLst>
          </p:cNvPr>
          <p:cNvSpPr txBox="1"/>
          <p:nvPr/>
        </p:nvSpPr>
        <p:spPr>
          <a:xfrm>
            <a:off x="314024" y="5803743"/>
            <a:ext cx="8515952" cy="769441"/>
          </a:xfrm>
          <a:prstGeom prst="rect">
            <a:avLst/>
          </a:prstGeom>
          <a:noFill/>
        </p:spPr>
        <p:txBody>
          <a:bodyPr wrap="square">
            <a:spAutoFit/>
          </a:bodyPr>
          <a:lstStyle/>
          <a:p>
            <a:pPr algn="ctr"/>
            <a:r>
              <a:rPr lang="ru-RU" sz="2200" b="1" dirty="0">
                <a:solidFill>
                  <a:srgbClr val="002060"/>
                </a:solidFill>
                <a:effectLst/>
                <a:cs typeface="Times New Roman" panose="02020603050405020304" pitchFamily="18" charset="0"/>
              </a:rPr>
              <a:t>Требует </a:t>
            </a:r>
            <a:r>
              <a:rPr lang="ru-RU" sz="2200" b="1" dirty="0" err="1">
                <a:solidFill>
                  <a:srgbClr val="002060"/>
                </a:solidFill>
                <a:effectLst/>
                <a:cs typeface="Times New Roman" panose="02020603050405020304" pitchFamily="18" charset="0"/>
              </a:rPr>
              <a:t>длительнои</a:t>
            </a:r>
            <a:r>
              <a:rPr lang="ru-RU" sz="2200" b="1" dirty="0">
                <a:solidFill>
                  <a:srgbClr val="002060"/>
                </a:solidFill>
                <a:effectLst/>
                <a:cs typeface="Times New Roman" panose="02020603050405020304" pitchFamily="18" charset="0"/>
              </a:rPr>
              <a:t>̆ откачки для получения сверхглубокого вакуума внутри ловушки!</a:t>
            </a:r>
            <a:endParaRPr lang="ru-RU" sz="2200" b="1" dirty="0">
              <a:solidFill>
                <a:srgbClr val="002060"/>
              </a:solidFill>
              <a:cs typeface="Times New Roman" panose="02020603050405020304" pitchFamily="18" charset="0"/>
            </a:endParaRPr>
          </a:p>
        </p:txBody>
      </p:sp>
      <p:pic>
        <p:nvPicPr>
          <p:cNvPr id="7" name="Picture 6">
            <a:extLst>
              <a:ext uri="{FF2B5EF4-FFF2-40B4-BE49-F238E27FC236}">
                <a16:creationId xmlns:a16="http://schemas.microsoft.com/office/drawing/2014/main" id="{81605C0F-C936-5C7D-2AE5-506F6E80FB44}"/>
              </a:ext>
            </a:extLst>
          </p:cNvPr>
          <p:cNvPicPr>
            <a:picLocks noChangeAspect="1"/>
          </p:cNvPicPr>
          <p:nvPr/>
        </p:nvPicPr>
        <p:blipFill rotWithShape="1">
          <a:blip r:embed="rId2">
            <a:extLst>
              <a:ext uri="{28A0092B-C50C-407E-A947-70E740481C1C}">
                <a14:useLocalDpi xmlns:a14="http://schemas.microsoft.com/office/drawing/2010/main" val="0"/>
              </a:ext>
            </a:extLst>
          </a:blip>
          <a:srcRect t="5702" b="2166"/>
          <a:stretch/>
        </p:blipFill>
        <p:spPr>
          <a:xfrm>
            <a:off x="0" y="1346735"/>
            <a:ext cx="6430139" cy="3086100"/>
          </a:xfrm>
          <a:prstGeom prst="rect">
            <a:avLst/>
          </a:prstGeom>
        </p:spPr>
      </p:pic>
      <p:pic>
        <p:nvPicPr>
          <p:cNvPr id="11" name="Picture 10">
            <a:extLst>
              <a:ext uri="{FF2B5EF4-FFF2-40B4-BE49-F238E27FC236}">
                <a16:creationId xmlns:a16="http://schemas.microsoft.com/office/drawing/2014/main" id="{505956A0-EE7E-79D6-66DA-275177A33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362" y="1328287"/>
            <a:ext cx="2506241" cy="3749040"/>
          </a:xfrm>
          <a:prstGeom prst="rect">
            <a:avLst/>
          </a:prstGeom>
        </p:spPr>
      </p:pic>
      <p:sp>
        <p:nvSpPr>
          <p:cNvPr id="13" name="TextBox 12">
            <a:extLst>
              <a:ext uri="{FF2B5EF4-FFF2-40B4-BE49-F238E27FC236}">
                <a16:creationId xmlns:a16="http://schemas.microsoft.com/office/drawing/2014/main" id="{C73297E0-72AB-C2ED-D241-85F8FB3C5E12}"/>
              </a:ext>
            </a:extLst>
          </p:cNvPr>
          <p:cNvSpPr txBox="1"/>
          <p:nvPr/>
        </p:nvSpPr>
        <p:spPr>
          <a:xfrm>
            <a:off x="189991" y="4432835"/>
            <a:ext cx="6240148" cy="1200329"/>
          </a:xfrm>
          <a:prstGeom prst="rect">
            <a:avLst/>
          </a:prstGeom>
          <a:noFill/>
        </p:spPr>
        <p:txBody>
          <a:bodyPr wrap="square">
            <a:spAutoFit/>
          </a:bodyPr>
          <a:lstStyle/>
          <a:p>
            <a:pPr algn="ctr"/>
            <a:r>
              <a:rPr lang="ru-RU" sz="1800" b="1" dirty="0">
                <a:effectLst/>
                <a:latin typeface="TimesNewRomanPSMT"/>
              </a:rPr>
              <a:t>Схема </a:t>
            </a:r>
            <a:r>
              <a:rPr lang="ru-RU" sz="1800" b="1" dirty="0" err="1">
                <a:effectLst/>
                <a:latin typeface="TimesNewRomanPSMT"/>
              </a:rPr>
              <a:t>гиперболическои</a:t>
            </a:r>
            <a:r>
              <a:rPr lang="ru-RU" sz="1800" b="1" dirty="0">
                <a:effectLst/>
                <a:latin typeface="TimesNewRomanPSMT"/>
              </a:rPr>
              <a:t>̆ ловушки </a:t>
            </a:r>
            <a:r>
              <a:rPr lang="ru-RU" sz="1800" b="1" dirty="0" err="1">
                <a:effectLst/>
                <a:latin typeface="TimesNewRomanPSMT"/>
              </a:rPr>
              <a:t>Пеннинга</a:t>
            </a:r>
            <a:r>
              <a:rPr lang="ru-RU" sz="1800" b="1" dirty="0">
                <a:effectLst/>
                <a:latin typeface="TimesNewRomanPSMT"/>
              </a:rPr>
              <a:t> и возмущения магнитного поля, внесенные каждым из ее электродов</a:t>
            </a:r>
            <a:r>
              <a:rPr lang="en-GB" sz="1800" b="1" dirty="0">
                <a:effectLst/>
                <a:latin typeface="TimesNewRomanPSMT"/>
              </a:rPr>
              <a:t>.</a:t>
            </a:r>
          </a:p>
          <a:p>
            <a:pPr algn="ctr"/>
            <a:endParaRPr lang="ru-RU" sz="1800" b="1" dirty="0">
              <a:effectLst/>
              <a:latin typeface="TimesNewRomanPSMT"/>
            </a:endParaRPr>
          </a:p>
        </p:txBody>
      </p:sp>
    </p:spTree>
    <p:extLst>
      <p:ext uri="{BB962C8B-B14F-4D97-AF65-F5344CB8AC3E}">
        <p14:creationId xmlns:p14="http://schemas.microsoft.com/office/powerpoint/2010/main" val="647936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2EF8C7-FFC6-9428-F359-6CB1F2E5C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607" y="805757"/>
            <a:ext cx="5982781" cy="4386838"/>
          </a:xfrm>
          <a:prstGeom prst="rect">
            <a:avLst/>
          </a:prstGeom>
        </p:spPr>
      </p:pic>
      <p:sp>
        <p:nvSpPr>
          <p:cNvPr id="57346" name="Rectangle 4"/>
          <p:cNvSpPr>
            <a:spLocks noGrp="1" noChangeArrowheads="1"/>
          </p:cNvSpPr>
          <p:nvPr>
            <p:ph type="title"/>
          </p:nvPr>
        </p:nvSpPr>
        <p:spPr>
          <a:xfrm>
            <a:off x="771224" y="34244"/>
            <a:ext cx="7772400" cy="989243"/>
          </a:xfrm>
        </p:spPr>
        <p:txBody>
          <a:bodyPr/>
          <a:lstStyle/>
          <a:p>
            <a:r>
              <a:rPr lang="ru-RU" sz="2200" b="1" dirty="0">
                <a:solidFill>
                  <a:srgbClr val="FF0000"/>
                </a:solidFill>
                <a:latin typeface="Times New Roman" panose="02020603050405020304" pitchFamily="18" charset="0"/>
                <a:cs typeface="Times New Roman" panose="02020603050405020304" pitchFamily="18" charset="0"/>
              </a:rPr>
              <a:t>Проект </a:t>
            </a:r>
            <a:r>
              <a:rPr lang="en-GB" sz="2200" b="1" dirty="0">
                <a:solidFill>
                  <a:srgbClr val="FF0000"/>
                </a:solidFill>
                <a:effectLst/>
                <a:latin typeface="Times New Roman" panose="02020603050405020304" pitchFamily="18" charset="0"/>
                <a:cs typeface="Times New Roman" panose="02020603050405020304" pitchFamily="18" charset="0"/>
              </a:rPr>
              <a:t>PI-TRAP</a:t>
            </a:r>
            <a:br>
              <a:rPr lang="ru-RU" sz="2200" b="1" i="0" u="none" strike="noStrike" dirty="0">
                <a:solidFill>
                  <a:srgbClr val="FF0000"/>
                </a:solidFill>
                <a:effectLst/>
                <a:latin typeface="Times New Roman" panose="02020603050405020304" pitchFamily="18" charset="0"/>
                <a:cs typeface="Times New Roman" panose="02020603050405020304" pitchFamily="18" charset="0"/>
              </a:rPr>
            </a:br>
            <a:r>
              <a:rPr lang="ru-RU" sz="2200" b="1" dirty="0">
                <a:solidFill>
                  <a:srgbClr val="FF0000"/>
                </a:solidFill>
                <a:effectLst/>
                <a:latin typeface="Times New Roman" panose="02020603050405020304" pitchFamily="18" charset="0"/>
                <a:cs typeface="Times New Roman" panose="02020603050405020304" pitchFamily="18" charset="0"/>
              </a:rPr>
              <a:t>Петербургский институт </a:t>
            </a:r>
            <a:r>
              <a:rPr lang="ru-RU" sz="2200" b="1" dirty="0" err="1">
                <a:solidFill>
                  <a:srgbClr val="FF0000"/>
                </a:solidFill>
                <a:effectLst/>
                <a:latin typeface="Times New Roman" panose="02020603050405020304" pitchFamily="18" charset="0"/>
                <a:cs typeface="Times New Roman" panose="02020603050405020304" pitchFamily="18" charset="0"/>
              </a:rPr>
              <a:t>ядернои</a:t>
            </a:r>
            <a:r>
              <a:rPr lang="ru-RU" sz="2200" b="1" dirty="0">
                <a:solidFill>
                  <a:srgbClr val="FF0000"/>
                </a:solidFill>
                <a:effectLst/>
                <a:latin typeface="Times New Roman" panose="02020603050405020304" pitchFamily="18" charset="0"/>
                <a:cs typeface="Times New Roman" panose="02020603050405020304" pitchFamily="18" charset="0"/>
              </a:rPr>
              <a:t>̆ физики, Гатчина, РФ</a:t>
            </a:r>
            <a:endParaRPr kumimoji="0" lang="ru-RU" altLang="ru-RU" sz="2200" b="1" dirty="0">
              <a:solidFill>
                <a:srgbClr val="FF0000"/>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DEC12DA-F6D0-4FC9-B188-347192C2C7D4}"/>
              </a:ext>
            </a:extLst>
          </p:cNvPr>
          <p:cNvSpPr>
            <a:spLocks noGrp="1"/>
          </p:cNvSpPr>
          <p:nvPr>
            <p:ph type="sldNum" sz="quarter" idx="12"/>
          </p:nvPr>
        </p:nvSpPr>
        <p:spPr>
          <a:xfrm>
            <a:off x="8534400" y="6496904"/>
            <a:ext cx="609600" cy="304800"/>
          </a:xfrm>
        </p:spPr>
        <p:txBody>
          <a:bodyPr/>
          <a:lstStyle/>
          <a:p>
            <a:pPr>
              <a:defRPr/>
            </a:pPr>
            <a:fld id="{4A291A04-18D2-47EB-9FC8-A2FBDC4BE716}" type="slidenum">
              <a:rPr lang="en-US" altLang="ru-RU" smtClean="0"/>
              <a:pPr>
                <a:defRPr/>
              </a:pPr>
              <a:t>47</a:t>
            </a:fld>
            <a:endParaRPr lang="en-US" altLang="ru-RU"/>
          </a:p>
        </p:txBody>
      </p:sp>
      <p:sp>
        <p:nvSpPr>
          <p:cNvPr id="4" name="TextBox 3">
            <a:extLst>
              <a:ext uri="{FF2B5EF4-FFF2-40B4-BE49-F238E27FC236}">
                <a16:creationId xmlns:a16="http://schemas.microsoft.com/office/drawing/2014/main" id="{9F17FD4C-4E8D-3871-30E0-FE8F5E0A2BDA}"/>
              </a:ext>
            </a:extLst>
          </p:cNvPr>
          <p:cNvSpPr txBox="1"/>
          <p:nvPr/>
        </p:nvSpPr>
        <p:spPr>
          <a:xfrm>
            <a:off x="228598" y="5192595"/>
            <a:ext cx="8686800" cy="1600438"/>
          </a:xfrm>
          <a:prstGeom prst="rect">
            <a:avLst/>
          </a:prstGeom>
          <a:noFill/>
        </p:spPr>
        <p:txBody>
          <a:bodyPr wrap="square">
            <a:spAutoFit/>
          </a:bodyPr>
          <a:lstStyle/>
          <a:p>
            <a:pPr algn="just"/>
            <a:r>
              <a:rPr lang="ru-RU" sz="1400" b="1" dirty="0">
                <a:latin typeface="TimesNewRomanPSMT"/>
              </a:rPr>
              <a:t>Модели </a:t>
            </a:r>
            <a:r>
              <a:rPr lang="ru-RU" sz="1400" b="1" dirty="0">
                <a:effectLst/>
                <a:latin typeface="TimesNewRomanPSMT"/>
              </a:rPr>
              <a:t>цилиндрических </a:t>
            </a:r>
            <a:r>
              <a:rPr lang="ru-RU" sz="1400" b="1" dirty="0" err="1">
                <a:effectLst/>
                <a:latin typeface="TimesNewRomanPSMT"/>
              </a:rPr>
              <a:t>подготовительнои</a:t>
            </a:r>
            <a:r>
              <a:rPr lang="ru-RU" sz="1400" b="1" dirty="0">
                <a:effectLst/>
                <a:latin typeface="TimesNewRomanPSMT"/>
              </a:rPr>
              <a:t>̆ и </a:t>
            </a:r>
            <a:r>
              <a:rPr lang="ru-RU" sz="1400" b="1" dirty="0" err="1">
                <a:effectLst/>
                <a:latin typeface="TimesNewRomanPSMT"/>
              </a:rPr>
              <a:t>измерительнои</a:t>
            </a:r>
            <a:r>
              <a:rPr lang="ru-RU" sz="1400" b="1" dirty="0">
                <a:effectLst/>
                <a:latin typeface="TimesNewRomanPSMT"/>
              </a:rPr>
              <a:t>̆ ловушек </a:t>
            </a:r>
            <a:r>
              <a:rPr lang="ru-RU" sz="1400" b="1" dirty="0" err="1">
                <a:effectLst/>
                <a:latin typeface="TimesNewRomanPSMT"/>
              </a:rPr>
              <a:t>Пеннинга</a:t>
            </a:r>
            <a:r>
              <a:rPr lang="ru-RU" sz="1400" b="1" dirty="0">
                <a:effectLst/>
                <a:latin typeface="TimesNewRomanPSMT"/>
              </a:rPr>
              <a:t> </a:t>
            </a:r>
            <a:r>
              <a:rPr lang="ru-RU" sz="1400" b="1" dirty="0" err="1">
                <a:effectLst/>
                <a:latin typeface="TimesNewRomanPSMT"/>
              </a:rPr>
              <a:t>перспективнои</a:t>
            </a:r>
            <a:r>
              <a:rPr lang="ru-RU" sz="1400" b="1" dirty="0">
                <a:effectLst/>
                <a:latin typeface="TimesNewRomanPSMT"/>
              </a:rPr>
              <a:t>̆ установки </a:t>
            </a:r>
            <a:r>
              <a:rPr lang="en-GB" sz="1400" b="1" dirty="0">
                <a:effectLst/>
                <a:latin typeface="TimesNewRomanPSMT"/>
              </a:rPr>
              <a:t>PI-TRAP</a:t>
            </a:r>
            <a:r>
              <a:rPr lang="en-GB" sz="1400" b="1" dirty="0">
                <a:latin typeface="TimesNewRomanPSMT"/>
              </a:rPr>
              <a:t>:</a:t>
            </a:r>
            <a:r>
              <a:rPr lang="en-US" sz="1400" b="1" dirty="0">
                <a:latin typeface="TimesNewRomanPSMT"/>
              </a:rPr>
              <a:t> </a:t>
            </a:r>
            <a:r>
              <a:rPr lang="ru-RU" sz="1400" b="1" dirty="0">
                <a:effectLst/>
                <a:latin typeface="TimesNewRomanPSMT"/>
              </a:rPr>
              <a:t>1, 2, 3, 4 – входные оконечные электроды </a:t>
            </a:r>
            <a:r>
              <a:rPr lang="ru-RU" sz="1400" b="1" dirty="0" err="1">
                <a:effectLst/>
                <a:latin typeface="TimesNewRomanPSMT"/>
              </a:rPr>
              <a:t>подготовительнои</a:t>
            </a:r>
            <a:r>
              <a:rPr lang="ru-RU" sz="1400" b="1" dirty="0">
                <a:effectLst/>
                <a:latin typeface="TimesNewRomanPSMT"/>
              </a:rPr>
              <a:t>̆ ловушки, 5, 7, 12, 17 – сегментированные корректирующие электроды, 6 – </a:t>
            </a:r>
            <a:r>
              <a:rPr lang="ru-RU" sz="1400" b="1" dirty="0" err="1">
                <a:effectLst/>
                <a:latin typeface="TimesNewRomanPSMT"/>
              </a:rPr>
              <a:t>сегментированныи</a:t>
            </a:r>
            <a:r>
              <a:rPr lang="ru-RU" sz="1400" b="1" dirty="0">
                <a:effectLst/>
                <a:latin typeface="TimesNewRomanPSMT"/>
              </a:rPr>
              <a:t>̆ </a:t>
            </a:r>
            <a:r>
              <a:rPr lang="ru-RU" sz="1400" b="1" dirty="0" err="1">
                <a:effectLst/>
                <a:latin typeface="TimesNewRomanPSMT"/>
              </a:rPr>
              <a:t>центральныи</a:t>
            </a:r>
            <a:r>
              <a:rPr lang="ru-RU" sz="1400" b="1" dirty="0">
                <a:effectLst/>
                <a:latin typeface="TimesNewRomanPSMT"/>
              </a:rPr>
              <a:t>̆ электрод </a:t>
            </a:r>
            <a:r>
              <a:rPr lang="ru-RU" sz="1400" b="1" dirty="0" err="1">
                <a:effectLst/>
                <a:latin typeface="TimesNewRomanPSMT"/>
              </a:rPr>
              <a:t>подготовительнои</a:t>
            </a:r>
            <a:r>
              <a:rPr lang="ru-RU" sz="1400" b="1" dirty="0">
                <a:effectLst/>
                <a:latin typeface="TimesNewRomanPSMT"/>
              </a:rPr>
              <a:t>̆ ловушки, 8, 9, 10 – оконечные электроды </a:t>
            </a:r>
            <a:r>
              <a:rPr lang="ru-RU" sz="1400" b="1" dirty="0" err="1">
                <a:effectLst/>
                <a:latin typeface="TimesNewRomanPSMT"/>
              </a:rPr>
              <a:t>подготовительнои</a:t>
            </a:r>
            <a:r>
              <a:rPr lang="ru-RU" sz="1400" b="1" dirty="0">
                <a:effectLst/>
                <a:latin typeface="TimesNewRomanPSMT"/>
              </a:rPr>
              <a:t>̆ ловушки, 11, 12 – диафрагма, 13, 14, 18, 19, 20 – оконечные электроды </a:t>
            </a:r>
            <a:r>
              <a:rPr lang="ru-RU" sz="1400" b="1" dirty="0" err="1">
                <a:effectLst/>
                <a:latin typeface="TimesNewRomanPSMT"/>
              </a:rPr>
              <a:t>измерительнои</a:t>
            </a:r>
            <a:r>
              <a:rPr lang="ru-RU" sz="1400" b="1" dirty="0">
                <a:effectLst/>
                <a:latin typeface="TimesNewRomanPSMT"/>
              </a:rPr>
              <a:t>̆ ловушки, 16 – </a:t>
            </a:r>
            <a:r>
              <a:rPr lang="ru-RU" sz="1400" b="1" dirty="0" err="1">
                <a:effectLst/>
                <a:latin typeface="TimesNewRomanPSMT"/>
              </a:rPr>
              <a:t>сегментированныи</a:t>
            </a:r>
            <a:r>
              <a:rPr lang="ru-RU" sz="1400" b="1" dirty="0">
                <a:effectLst/>
                <a:latin typeface="TimesNewRomanPSMT"/>
              </a:rPr>
              <a:t>̆ </a:t>
            </a:r>
            <a:r>
              <a:rPr lang="ru-RU" sz="1400" b="1" dirty="0" err="1">
                <a:effectLst/>
                <a:latin typeface="TimesNewRomanPSMT"/>
              </a:rPr>
              <a:t>центральныи</a:t>
            </a:r>
            <a:r>
              <a:rPr lang="ru-RU" sz="1400" b="1" dirty="0">
                <a:effectLst/>
                <a:latin typeface="TimesNewRomanPSMT"/>
              </a:rPr>
              <a:t>̆ электрод </a:t>
            </a:r>
            <a:r>
              <a:rPr lang="ru-RU" sz="1400" b="1" dirty="0" err="1">
                <a:effectLst/>
                <a:latin typeface="TimesNewRomanPSMT"/>
              </a:rPr>
              <a:t>измерительнои</a:t>
            </a:r>
            <a:r>
              <a:rPr lang="ru-RU" sz="1400" b="1" dirty="0">
                <a:effectLst/>
                <a:latin typeface="TimesNewRomanPSMT"/>
              </a:rPr>
              <a:t>̆ ловушки, 21 – изоляторы, 22, 23 – поддерживающие конструкции, 24 – трубка подачи газа в подготовительную ловушку. </a:t>
            </a:r>
            <a:endParaRPr lang="ru-RU" sz="1400" b="1" dirty="0"/>
          </a:p>
        </p:txBody>
      </p:sp>
    </p:spTree>
    <p:extLst>
      <p:ext uri="{BB962C8B-B14F-4D97-AF65-F5344CB8AC3E}">
        <p14:creationId xmlns:p14="http://schemas.microsoft.com/office/powerpoint/2010/main" val="177366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517921" y="53419"/>
            <a:ext cx="8108156" cy="620713"/>
          </a:xfrm>
        </p:spPr>
        <p:txBody>
          <a:bodyPr/>
          <a:lstStyle/>
          <a:p>
            <a:r>
              <a:rPr lang="ru-RU" sz="2600" b="1" dirty="0">
                <a:solidFill>
                  <a:srgbClr val="FF0000"/>
                </a:solidFill>
                <a:effectLst/>
                <a:latin typeface="TimesNewRomanPSMT"/>
              </a:rPr>
              <a:t>Манипуляция с ионами, захваченными в ловушку</a:t>
            </a:r>
            <a:endParaRPr lang="ru-RU" sz="2600" dirty="0">
              <a:solidFill>
                <a:srgbClr val="FF0000"/>
              </a:solidFill>
            </a:endParaRPr>
          </a:p>
        </p:txBody>
      </p:sp>
      <p:sp>
        <p:nvSpPr>
          <p:cNvPr id="8" name="Slide Number Placeholder 7">
            <a:extLst>
              <a:ext uri="{FF2B5EF4-FFF2-40B4-BE49-F238E27FC236}">
                <a16:creationId xmlns:a16="http://schemas.microsoft.com/office/drawing/2014/main" id="{78C65D49-FA5F-54DD-080B-070548741A6D}"/>
              </a:ext>
            </a:extLst>
          </p:cNvPr>
          <p:cNvSpPr>
            <a:spLocks noGrp="1"/>
          </p:cNvSpPr>
          <p:nvPr>
            <p:ph type="sldNum" sz="quarter" idx="12"/>
          </p:nvPr>
        </p:nvSpPr>
        <p:spPr>
          <a:xfrm>
            <a:off x="8496300" y="6499781"/>
            <a:ext cx="609600" cy="304800"/>
          </a:xfrm>
        </p:spPr>
        <p:txBody>
          <a:bodyPr/>
          <a:lstStyle/>
          <a:p>
            <a:pPr>
              <a:defRPr/>
            </a:pPr>
            <a:fld id="{4A291A04-18D2-47EB-9FC8-A2FBDC4BE716}" type="slidenum">
              <a:rPr lang="en-US" altLang="ru-RU" smtClean="0"/>
              <a:pPr>
                <a:defRPr/>
              </a:pPr>
              <a:t>48</a:t>
            </a:fld>
            <a:endParaRPr lang="en-US" altLang="ru-RU"/>
          </a:p>
        </p:txBody>
      </p:sp>
      <p:sp>
        <p:nvSpPr>
          <p:cNvPr id="10" name="TextBox 9">
            <a:extLst>
              <a:ext uri="{FF2B5EF4-FFF2-40B4-BE49-F238E27FC236}">
                <a16:creationId xmlns:a16="http://schemas.microsoft.com/office/drawing/2014/main" id="{8DBF8E21-E7CA-BB4A-A843-B29DBE021826}"/>
              </a:ext>
            </a:extLst>
          </p:cNvPr>
          <p:cNvSpPr txBox="1"/>
          <p:nvPr/>
        </p:nvSpPr>
        <p:spPr>
          <a:xfrm>
            <a:off x="214312" y="674132"/>
            <a:ext cx="8715375" cy="1400383"/>
          </a:xfrm>
          <a:prstGeom prst="rect">
            <a:avLst/>
          </a:prstGeom>
          <a:noFill/>
        </p:spPr>
        <p:txBody>
          <a:bodyPr wrap="square">
            <a:spAutoFit/>
          </a:bodyPr>
          <a:lstStyle/>
          <a:p>
            <a:pPr algn="just"/>
            <a:r>
              <a:rPr lang="ru-RU" sz="1700" b="1" dirty="0">
                <a:solidFill>
                  <a:srgbClr val="002060"/>
                </a:solidFill>
                <a:effectLst/>
                <a:latin typeface="TimesNewRomanPSMT"/>
              </a:rPr>
              <a:t>Для </a:t>
            </a:r>
            <a:r>
              <a:rPr lang="ru-RU" sz="1700" b="1" dirty="0" err="1">
                <a:solidFill>
                  <a:srgbClr val="002060"/>
                </a:solidFill>
                <a:effectLst/>
                <a:latin typeface="TimesNewRomanPSMT"/>
              </a:rPr>
              <a:t>воздействия</a:t>
            </a:r>
            <a:r>
              <a:rPr lang="ru-RU" sz="1700" b="1" dirty="0">
                <a:solidFill>
                  <a:srgbClr val="002060"/>
                </a:solidFill>
                <a:effectLst/>
                <a:latin typeface="TimesNewRomanPSMT"/>
              </a:rPr>
              <a:t> на движение ионов, захваченных в ловушку, прикладывается дополнительное электрическое поле. Обычно используется дипольное или квадрупольное возбуждение. Поле прикладывается в плоскости, </a:t>
            </a:r>
            <a:r>
              <a:rPr lang="ru-RU" sz="1700" b="1" dirty="0" err="1">
                <a:solidFill>
                  <a:srgbClr val="002060"/>
                </a:solidFill>
                <a:effectLst/>
                <a:latin typeface="TimesNewRomanPSMT"/>
              </a:rPr>
              <a:t>перпендикулярнои</a:t>
            </a:r>
            <a:r>
              <a:rPr lang="ru-RU" sz="1700" b="1" dirty="0">
                <a:solidFill>
                  <a:srgbClr val="002060"/>
                </a:solidFill>
                <a:effectLst/>
                <a:latin typeface="TimesNewRomanPSMT"/>
              </a:rPr>
              <a:t>̆ оси ловушки. Для этого </a:t>
            </a:r>
            <a:r>
              <a:rPr lang="ru-RU" sz="1700" b="1" dirty="0" err="1">
                <a:solidFill>
                  <a:srgbClr val="002060"/>
                </a:solidFill>
                <a:effectLst/>
                <a:latin typeface="TimesNewRomanPSMT"/>
              </a:rPr>
              <a:t>центральныи</a:t>
            </a:r>
            <a:r>
              <a:rPr lang="ru-RU" sz="1700" b="1" dirty="0">
                <a:solidFill>
                  <a:srgbClr val="002060"/>
                </a:solidFill>
                <a:effectLst/>
                <a:latin typeface="TimesNewRomanPSMT"/>
              </a:rPr>
              <a:t>̆, а иногда и внутренние коррекционные электроды ловушки делают разделенными на несколько сегментов. </a:t>
            </a:r>
            <a:endParaRPr lang="ru-RU" sz="1700" b="1" dirty="0">
              <a:solidFill>
                <a:srgbClr val="002060"/>
              </a:solidFill>
            </a:endParaRPr>
          </a:p>
        </p:txBody>
      </p:sp>
      <p:pic>
        <p:nvPicPr>
          <p:cNvPr id="12" name="Picture 11">
            <a:extLst>
              <a:ext uri="{FF2B5EF4-FFF2-40B4-BE49-F238E27FC236}">
                <a16:creationId xmlns:a16="http://schemas.microsoft.com/office/drawing/2014/main" id="{5C021062-543C-D2D3-62C3-443AAFC00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14" y="2118305"/>
            <a:ext cx="4300537" cy="2016434"/>
          </a:xfrm>
          <a:prstGeom prst="rect">
            <a:avLst/>
          </a:prstGeom>
        </p:spPr>
      </p:pic>
      <p:sp>
        <p:nvSpPr>
          <p:cNvPr id="14" name="TextBox 13">
            <a:extLst>
              <a:ext uri="{FF2B5EF4-FFF2-40B4-BE49-F238E27FC236}">
                <a16:creationId xmlns:a16="http://schemas.microsoft.com/office/drawing/2014/main" id="{9F85DA44-E895-1CE4-8B2D-6AEE88C404AA}"/>
              </a:ext>
            </a:extLst>
          </p:cNvPr>
          <p:cNvSpPr txBox="1"/>
          <p:nvPr/>
        </p:nvSpPr>
        <p:spPr>
          <a:xfrm>
            <a:off x="214312" y="4219794"/>
            <a:ext cx="4325539" cy="830997"/>
          </a:xfrm>
          <a:prstGeom prst="rect">
            <a:avLst/>
          </a:prstGeom>
          <a:noFill/>
        </p:spPr>
        <p:txBody>
          <a:bodyPr wrap="square">
            <a:spAutoFit/>
          </a:bodyPr>
          <a:lstStyle/>
          <a:p>
            <a:pPr algn="ctr"/>
            <a:r>
              <a:rPr lang="ru-RU" sz="1600" b="1" dirty="0">
                <a:solidFill>
                  <a:srgbClr val="002060"/>
                </a:solidFill>
                <a:effectLst/>
                <a:latin typeface="TimesNewRomanPSMT"/>
              </a:rPr>
              <a:t>Траектория иона в ловушке при конвертировании магнетронного движения в циклотронное (а) и наоборот (б). </a:t>
            </a:r>
            <a:endParaRPr lang="ru-RU" sz="1600" b="1" dirty="0">
              <a:solidFill>
                <a:srgbClr val="002060"/>
              </a:solidFill>
            </a:endParaRPr>
          </a:p>
        </p:txBody>
      </p:sp>
      <p:pic>
        <p:nvPicPr>
          <p:cNvPr id="16" name="Picture 15">
            <a:extLst>
              <a:ext uri="{FF2B5EF4-FFF2-40B4-BE49-F238E27FC236}">
                <a16:creationId xmlns:a16="http://schemas.microsoft.com/office/drawing/2014/main" id="{3684A983-30B6-6FB5-E6EC-DB1D35375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155" y="2118305"/>
            <a:ext cx="4171947" cy="1930818"/>
          </a:xfrm>
          <a:prstGeom prst="rect">
            <a:avLst/>
          </a:prstGeom>
        </p:spPr>
      </p:pic>
      <p:sp>
        <p:nvSpPr>
          <p:cNvPr id="18" name="TextBox 17">
            <a:extLst>
              <a:ext uri="{FF2B5EF4-FFF2-40B4-BE49-F238E27FC236}">
                <a16:creationId xmlns:a16="http://schemas.microsoft.com/office/drawing/2014/main" id="{780C54AD-BCA1-9463-6B42-3420C76146F3}"/>
              </a:ext>
            </a:extLst>
          </p:cNvPr>
          <p:cNvSpPr txBox="1"/>
          <p:nvPr/>
        </p:nvSpPr>
        <p:spPr>
          <a:xfrm>
            <a:off x="4429126" y="4049123"/>
            <a:ext cx="4676774" cy="1323439"/>
          </a:xfrm>
          <a:prstGeom prst="rect">
            <a:avLst/>
          </a:prstGeom>
          <a:noFill/>
        </p:spPr>
        <p:txBody>
          <a:bodyPr wrap="square">
            <a:spAutoFit/>
          </a:bodyPr>
          <a:lstStyle/>
          <a:p>
            <a:pPr algn="ctr"/>
            <a:r>
              <a:rPr lang="ru-RU" sz="1600" b="1" dirty="0">
                <a:solidFill>
                  <a:srgbClr val="002060"/>
                </a:solidFill>
                <a:effectLst/>
                <a:latin typeface="TimesNewRomanPSMT"/>
              </a:rPr>
              <a:t>Примерная траектория иона с начальным магнетронным и модифицированным циклотронным движением в газе (а) и центрирование иона при квадрупольном возбуждении (б). </a:t>
            </a:r>
            <a:endParaRPr lang="ru-RU" sz="1600" b="1" dirty="0">
              <a:solidFill>
                <a:srgbClr val="002060"/>
              </a:solidFill>
            </a:endParaRPr>
          </a:p>
        </p:txBody>
      </p:sp>
      <p:sp>
        <p:nvSpPr>
          <p:cNvPr id="20" name="TextBox 19">
            <a:extLst>
              <a:ext uri="{FF2B5EF4-FFF2-40B4-BE49-F238E27FC236}">
                <a16:creationId xmlns:a16="http://schemas.microsoft.com/office/drawing/2014/main" id="{386DA9ED-77D3-7D8B-3741-C08069D85135}"/>
              </a:ext>
            </a:extLst>
          </p:cNvPr>
          <p:cNvSpPr txBox="1"/>
          <p:nvPr/>
        </p:nvSpPr>
        <p:spPr>
          <a:xfrm>
            <a:off x="185736" y="5372562"/>
            <a:ext cx="8772526" cy="1400383"/>
          </a:xfrm>
          <a:prstGeom prst="rect">
            <a:avLst/>
          </a:prstGeom>
          <a:noFill/>
        </p:spPr>
        <p:txBody>
          <a:bodyPr wrap="square">
            <a:spAutoFit/>
          </a:bodyPr>
          <a:lstStyle/>
          <a:p>
            <a:pPr algn="just"/>
            <a:r>
              <a:rPr lang="ru-RU" sz="1700" b="1" dirty="0">
                <a:effectLst/>
                <a:cs typeface="Times New Roman" panose="02020603050405020304" pitchFamily="18" charset="0"/>
              </a:rPr>
              <a:t>При наличии в ловушке некоторого давления инертного газа, например гелия, в первую очередь быстро затухает намного более быстрое модифицированное циклотронное движение, затем примерно на порядок дольше аксиальное и еще на порядок слабее магнетронное. </a:t>
            </a:r>
            <a:r>
              <a:rPr lang="en-US" sz="1700" b="1" dirty="0">
                <a:cs typeface="Times New Roman" panose="02020603050405020304" pitchFamily="18" charset="0"/>
              </a:rPr>
              <a:t> </a:t>
            </a:r>
            <a:r>
              <a:rPr lang="ru-RU" sz="1700" b="1" dirty="0">
                <a:effectLst/>
                <a:cs typeface="Times New Roman" panose="02020603050405020304" pitchFamily="18" charset="0"/>
              </a:rPr>
              <a:t>На основе этого создана методика масс-селективного охлаждения ионов в ловушке с газом. </a:t>
            </a:r>
            <a:endParaRPr lang="ru-RU" sz="1700" b="1" dirty="0">
              <a:cs typeface="Times New Roman" panose="02020603050405020304" pitchFamily="18" charset="0"/>
            </a:endParaRPr>
          </a:p>
        </p:txBody>
      </p:sp>
    </p:spTree>
    <p:extLst>
      <p:ext uri="{BB962C8B-B14F-4D97-AF65-F5344CB8AC3E}">
        <p14:creationId xmlns:p14="http://schemas.microsoft.com/office/powerpoint/2010/main" val="178499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517921" y="53419"/>
            <a:ext cx="8108156" cy="769771"/>
          </a:xfrm>
        </p:spPr>
        <p:txBody>
          <a:bodyPr/>
          <a:lstStyle/>
          <a:p>
            <a:r>
              <a:rPr lang="ru-RU" sz="2800" b="1" dirty="0">
                <a:solidFill>
                  <a:srgbClr val="FF0000"/>
                </a:solidFill>
                <a:effectLst/>
                <a:latin typeface="TimesNewRomanPSMT"/>
              </a:rPr>
              <a:t>Методы определения </a:t>
            </a:r>
            <a:r>
              <a:rPr lang="ru-RU" sz="2800" b="1" dirty="0" err="1">
                <a:solidFill>
                  <a:srgbClr val="FF0000"/>
                </a:solidFill>
                <a:effectLst/>
                <a:latin typeface="TimesNewRomanPSMT"/>
              </a:rPr>
              <a:t>циклотроннои</a:t>
            </a:r>
            <a:r>
              <a:rPr lang="ru-RU" sz="2800" b="1" dirty="0">
                <a:solidFill>
                  <a:srgbClr val="FF0000"/>
                </a:solidFill>
                <a:effectLst/>
                <a:latin typeface="TimesNewRomanPSMT"/>
              </a:rPr>
              <a:t>̆ частоты</a:t>
            </a:r>
            <a:endParaRPr lang="ru-RU" sz="2800" dirty="0">
              <a:solidFill>
                <a:srgbClr val="FF0000"/>
              </a:solidFill>
            </a:endParaRPr>
          </a:p>
        </p:txBody>
      </p:sp>
      <p:sp>
        <p:nvSpPr>
          <p:cNvPr id="8" name="Slide Number Placeholder 7">
            <a:extLst>
              <a:ext uri="{FF2B5EF4-FFF2-40B4-BE49-F238E27FC236}">
                <a16:creationId xmlns:a16="http://schemas.microsoft.com/office/drawing/2014/main" id="{78C65D49-FA5F-54DD-080B-070548741A6D}"/>
              </a:ext>
            </a:extLst>
          </p:cNvPr>
          <p:cNvSpPr>
            <a:spLocks noGrp="1"/>
          </p:cNvSpPr>
          <p:nvPr>
            <p:ph type="sldNum" sz="quarter" idx="12"/>
          </p:nvPr>
        </p:nvSpPr>
        <p:spPr>
          <a:xfrm>
            <a:off x="8496300" y="6499781"/>
            <a:ext cx="609600" cy="304800"/>
          </a:xfrm>
        </p:spPr>
        <p:txBody>
          <a:bodyPr/>
          <a:lstStyle/>
          <a:p>
            <a:pPr>
              <a:defRPr/>
            </a:pPr>
            <a:fld id="{4A291A04-18D2-47EB-9FC8-A2FBDC4BE716}" type="slidenum">
              <a:rPr lang="en-US" altLang="ru-RU" smtClean="0"/>
              <a:pPr>
                <a:defRPr/>
              </a:pPr>
              <a:t>49</a:t>
            </a:fld>
            <a:endParaRPr lang="en-US" altLang="ru-RU"/>
          </a:p>
        </p:txBody>
      </p:sp>
      <p:sp>
        <p:nvSpPr>
          <p:cNvPr id="3" name="TextBox 2">
            <a:extLst>
              <a:ext uri="{FF2B5EF4-FFF2-40B4-BE49-F238E27FC236}">
                <a16:creationId xmlns:a16="http://schemas.microsoft.com/office/drawing/2014/main" id="{4CFF07E5-E86C-07E7-18CE-33BFC56BDAEB}"/>
              </a:ext>
            </a:extLst>
          </p:cNvPr>
          <p:cNvSpPr txBox="1"/>
          <p:nvPr/>
        </p:nvSpPr>
        <p:spPr>
          <a:xfrm>
            <a:off x="164305" y="1173476"/>
            <a:ext cx="8815387" cy="3046988"/>
          </a:xfrm>
          <a:prstGeom prst="rect">
            <a:avLst/>
          </a:prstGeom>
          <a:noFill/>
        </p:spPr>
        <p:txBody>
          <a:bodyPr wrap="square">
            <a:spAutoFit/>
          </a:bodyPr>
          <a:lstStyle/>
          <a:p>
            <a:pPr algn="just"/>
            <a:r>
              <a:rPr lang="ru-RU" sz="2400" b="1" dirty="0">
                <a:solidFill>
                  <a:srgbClr val="002060"/>
                </a:solidFill>
                <a:effectLst/>
                <a:latin typeface="TimesNewRomanPSMT"/>
              </a:rPr>
              <a:t>Циклотронная частота захваченного в ловушку иона, представляющая </a:t>
            </a:r>
            <a:r>
              <a:rPr lang="ru-RU" sz="2400" b="1" dirty="0" err="1">
                <a:solidFill>
                  <a:srgbClr val="002060"/>
                </a:solidFill>
                <a:effectLst/>
                <a:latin typeface="TimesNewRomanPSMT"/>
              </a:rPr>
              <a:t>собои</a:t>
            </a:r>
            <a:r>
              <a:rPr lang="ru-RU" sz="2400" b="1" dirty="0">
                <a:solidFill>
                  <a:srgbClr val="002060"/>
                </a:solidFill>
                <a:effectLst/>
                <a:latin typeface="TimesNewRomanPSMT"/>
              </a:rPr>
              <a:t>̆ сумму частот его движения согласно, является также </a:t>
            </a:r>
            <a:r>
              <a:rPr lang="ru-RU" sz="2400" b="1" dirty="0" err="1">
                <a:solidFill>
                  <a:srgbClr val="002060"/>
                </a:solidFill>
                <a:effectLst/>
                <a:latin typeface="TimesNewRomanPSMT"/>
              </a:rPr>
              <a:t>истиннои</a:t>
            </a:r>
            <a:r>
              <a:rPr lang="ru-RU" sz="2400" b="1" dirty="0">
                <a:solidFill>
                  <a:srgbClr val="002060"/>
                </a:solidFill>
                <a:effectLst/>
                <a:latin typeface="TimesNewRomanPSMT"/>
              </a:rPr>
              <a:t>̆ </a:t>
            </a:r>
            <a:r>
              <a:rPr lang="ru-RU" sz="2400" b="1" dirty="0" err="1">
                <a:solidFill>
                  <a:srgbClr val="002060"/>
                </a:solidFill>
                <a:effectLst/>
                <a:latin typeface="TimesNewRomanPSMT"/>
              </a:rPr>
              <a:t>циклотроннои</a:t>
            </a:r>
            <a:r>
              <a:rPr lang="ru-RU" sz="2400" b="1" dirty="0">
                <a:solidFill>
                  <a:srgbClr val="002060"/>
                </a:solidFill>
                <a:effectLst/>
                <a:latin typeface="TimesNewRomanPSMT"/>
              </a:rPr>
              <a:t>̆ </a:t>
            </a:r>
            <a:r>
              <a:rPr lang="ru-RU" sz="2400" b="1" dirty="0" err="1">
                <a:solidFill>
                  <a:srgbClr val="002060"/>
                </a:solidFill>
                <a:effectLst/>
                <a:latin typeface="TimesNewRomanPSMT"/>
              </a:rPr>
              <a:t>частотои</a:t>
            </a:r>
            <a:r>
              <a:rPr lang="ru-RU" sz="2400" b="1" dirty="0">
                <a:solidFill>
                  <a:srgbClr val="002060"/>
                </a:solidFill>
                <a:effectLst/>
                <a:latin typeface="TimesNewRomanPSMT"/>
              </a:rPr>
              <a:t>̆ движения иона в магнитном поле и обратно пропорциональна его массе. </a:t>
            </a:r>
            <a:endParaRPr lang="en-US" sz="2400" b="1" dirty="0">
              <a:solidFill>
                <a:srgbClr val="002060"/>
              </a:solidFill>
              <a:effectLst/>
              <a:latin typeface="TimesNewRomanPSMT"/>
            </a:endParaRPr>
          </a:p>
          <a:p>
            <a:pPr algn="just"/>
            <a:endParaRPr lang="en-US" b="1" dirty="0">
              <a:solidFill>
                <a:srgbClr val="002060"/>
              </a:solidFill>
              <a:latin typeface="TimesNewRomanPSMT"/>
            </a:endParaRPr>
          </a:p>
          <a:p>
            <a:pPr algn="just"/>
            <a:r>
              <a:rPr lang="ru-RU" sz="2400" b="1" dirty="0">
                <a:solidFill>
                  <a:srgbClr val="002060"/>
                </a:solidFill>
                <a:effectLst/>
                <a:latin typeface="TimesNewRomanPSMT"/>
              </a:rPr>
              <a:t>Таким образом возможно определить отношение массы интересующего нас иона относительно массы опорного, сравнив отношения их истинных циклотронных частот</a:t>
            </a:r>
            <a:r>
              <a:rPr lang="en-US" sz="2400" b="1" dirty="0">
                <a:solidFill>
                  <a:srgbClr val="002060"/>
                </a:solidFill>
                <a:effectLst/>
                <a:latin typeface="TimesNewRomanPSMT"/>
              </a:rPr>
              <a:t>:</a:t>
            </a:r>
            <a:endParaRPr lang="ru-RU" b="1" dirty="0">
              <a:solidFill>
                <a:srgbClr val="002060"/>
              </a:solidFill>
            </a:endParaRPr>
          </a:p>
        </p:txBody>
      </p:sp>
      <p:pic>
        <p:nvPicPr>
          <p:cNvPr id="5" name="Picture 4">
            <a:extLst>
              <a:ext uri="{FF2B5EF4-FFF2-40B4-BE49-F238E27FC236}">
                <a16:creationId xmlns:a16="http://schemas.microsoft.com/office/drawing/2014/main" id="{197AA06B-E21D-28B9-4E16-54CBAD878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907" y="4685435"/>
            <a:ext cx="8415193" cy="1349375"/>
          </a:xfrm>
          <a:prstGeom prst="rect">
            <a:avLst/>
          </a:prstGeom>
        </p:spPr>
      </p:pic>
    </p:spTree>
    <p:extLst>
      <p:ext uri="{BB962C8B-B14F-4D97-AF65-F5344CB8AC3E}">
        <p14:creationId xmlns:p14="http://schemas.microsoft.com/office/powerpoint/2010/main" val="17642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19050"/>
            <a:ext cx="7772400" cy="823913"/>
          </a:xfrm>
        </p:spPr>
        <p:txBody>
          <a:bodyPr/>
          <a:lstStyle/>
          <a:p>
            <a:r>
              <a:rPr kumimoji="0" lang="ru-RU" altLang="ru-RU" sz="3600" b="1" dirty="0">
                <a:solidFill>
                  <a:srgbClr val="FF0000"/>
                </a:solidFill>
              </a:rPr>
              <a:t>Формула Вайцзеккера</a:t>
            </a:r>
          </a:p>
        </p:txBody>
      </p:sp>
      <p:sp>
        <p:nvSpPr>
          <p:cNvPr id="3" name="Slide Number Placeholder 2">
            <a:extLst>
              <a:ext uri="{FF2B5EF4-FFF2-40B4-BE49-F238E27FC236}">
                <a16:creationId xmlns:a16="http://schemas.microsoft.com/office/drawing/2014/main" id="{9CF27B96-FF7D-8796-AE0E-E342AB15B49A}"/>
              </a:ext>
            </a:extLst>
          </p:cNvPr>
          <p:cNvSpPr>
            <a:spLocks noGrp="1"/>
          </p:cNvSpPr>
          <p:nvPr>
            <p:ph type="sldNum" sz="quarter" idx="12"/>
          </p:nvPr>
        </p:nvSpPr>
        <p:spPr>
          <a:xfrm>
            <a:off x="8520113" y="6534150"/>
            <a:ext cx="609600" cy="304800"/>
          </a:xfrm>
        </p:spPr>
        <p:txBody>
          <a:bodyPr/>
          <a:lstStyle/>
          <a:p>
            <a:pPr>
              <a:defRPr/>
            </a:pPr>
            <a:fld id="{064D6751-8AE4-44B0-AA5F-981861BB2BA7}" type="slidenum">
              <a:rPr lang="en-US" altLang="ru-RU" smtClean="0"/>
              <a:pPr>
                <a:defRPr/>
              </a:pPr>
              <a:t>5</a:t>
            </a:fld>
            <a:endParaRPr lang="en-US" altLang="ru-RU"/>
          </a:p>
        </p:txBody>
      </p:sp>
      <p:pic>
        <p:nvPicPr>
          <p:cNvPr id="5122" name="Picture 2">
            <a:extLst>
              <a:ext uri="{FF2B5EF4-FFF2-40B4-BE49-F238E27FC236}">
                <a16:creationId xmlns:a16="http://schemas.microsoft.com/office/drawing/2014/main" id="{6BE16ABD-47A6-154C-7CA6-7CCC06FB1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518" y="1509074"/>
            <a:ext cx="5210964" cy="44520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772A52-F7A5-5BF8-8767-DD9E71E56EA8}"/>
              </a:ext>
            </a:extLst>
          </p:cNvPr>
          <p:cNvSpPr txBox="1"/>
          <p:nvPr/>
        </p:nvSpPr>
        <p:spPr>
          <a:xfrm>
            <a:off x="988219" y="6068795"/>
            <a:ext cx="7472362" cy="646331"/>
          </a:xfrm>
          <a:prstGeom prst="rect">
            <a:avLst/>
          </a:prstGeom>
          <a:noFill/>
        </p:spPr>
        <p:txBody>
          <a:bodyPr wrap="square">
            <a:spAutoFit/>
          </a:bodyPr>
          <a:lstStyle/>
          <a:p>
            <a:pPr algn="ctr"/>
            <a:r>
              <a:rPr lang="ru-RU" sz="1800" b="1" i="0" u="none" strike="noStrike" dirty="0">
                <a:solidFill>
                  <a:srgbClr val="002060"/>
                </a:solidFill>
                <a:effectLst/>
                <a:cs typeface="Times New Roman" panose="02020603050405020304" pitchFamily="18" charset="0"/>
              </a:rPr>
              <a:t>Экспериментальные значения удельной энергии связи (</a:t>
            </a:r>
            <a:r>
              <a:rPr lang="ru-RU" sz="1800" b="1" i="0" u="none" strike="noStrike" dirty="0" err="1">
                <a:solidFill>
                  <a:srgbClr val="002060"/>
                </a:solidFill>
                <a:effectLst/>
                <a:cs typeface="Times New Roman" panose="02020603050405020304" pitchFamily="18" charset="0"/>
              </a:rPr>
              <a:t>Е</a:t>
            </a:r>
            <a:r>
              <a:rPr lang="ru-RU" sz="1800" b="1" i="0" u="none" strike="noStrike" baseline="-25000" dirty="0" err="1">
                <a:solidFill>
                  <a:srgbClr val="002060"/>
                </a:solidFill>
                <a:effectLst/>
                <a:cs typeface="Times New Roman" panose="02020603050405020304" pitchFamily="18" charset="0"/>
              </a:rPr>
              <a:t>св</a:t>
            </a:r>
            <a:r>
              <a:rPr lang="ru-RU" sz="1800" b="1" i="0" u="none" strike="noStrike" dirty="0">
                <a:solidFill>
                  <a:srgbClr val="002060"/>
                </a:solidFill>
                <a:effectLst/>
                <a:cs typeface="Times New Roman" panose="02020603050405020304" pitchFamily="18" charset="0"/>
              </a:rPr>
              <a:t>/А) и расчет по формуле </a:t>
            </a:r>
            <a:r>
              <a:rPr lang="ru-RU" sz="1800" b="1" i="0" u="none" strike="noStrike" dirty="0" err="1">
                <a:solidFill>
                  <a:srgbClr val="002060"/>
                </a:solidFill>
                <a:effectLst/>
                <a:cs typeface="Times New Roman" panose="02020603050405020304" pitchFamily="18" charset="0"/>
              </a:rPr>
              <a:t>Вейцзеккера</a:t>
            </a:r>
            <a:r>
              <a:rPr lang="en-US" sz="1800" b="1" i="0" u="none" strike="noStrike" dirty="0">
                <a:solidFill>
                  <a:srgbClr val="002060"/>
                </a:solidFill>
                <a:effectLst/>
                <a:cs typeface="Times New Roman" panose="02020603050405020304" pitchFamily="18" charset="0"/>
              </a:rPr>
              <a:t> (</a:t>
            </a:r>
            <a:r>
              <a:rPr lang="ru-RU" sz="1800" b="1" dirty="0">
                <a:solidFill>
                  <a:srgbClr val="002060"/>
                </a:solidFill>
                <a:cs typeface="Times New Roman" panose="02020603050405020304" pitchFamily="18" charset="0"/>
              </a:rPr>
              <a:t>плавная кривая)</a:t>
            </a:r>
            <a:r>
              <a:rPr lang="en-US" sz="1800" b="1" i="0" u="none" strike="noStrike" dirty="0">
                <a:solidFill>
                  <a:srgbClr val="002060"/>
                </a:solidFill>
                <a:effectLst/>
                <a:cs typeface="Times New Roman" panose="02020603050405020304" pitchFamily="18" charset="0"/>
              </a:rPr>
              <a:t> </a:t>
            </a:r>
            <a:endParaRPr lang="en-RU" sz="1800" b="1" dirty="0">
              <a:solidFill>
                <a:srgbClr val="002060"/>
              </a:solidFill>
              <a:cs typeface="Times New Roman" panose="02020603050405020304" pitchFamily="18" charset="0"/>
            </a:endParaRPr>
          </a:p>
        </p:txBody>
      </p:sp>
      <p:sp>
        <p:nvSpPr>
          <p:cNvPr id="7" name="TextBox 6">
            <a:extLst>
              <a:ext uri="{FF2B5EF4-FFF2-40B4-BE49-F238E27FC236}">
                <a16:creationId xmlns:a16="http://schemas.microsoft.com/office/drawing/2014/main" id="{15732E88-56F9-86C5-44AB-9AF1BAAF4E91}"/>
              </a:ext>
            </a:extLst>
          </p:cNvPr>
          <p:cNvSpPr txBox="1"/>
          <p:nvPr/>
        </p:nvSpPr>
        <p:spPr>
          <a:xfrm>
            <a:off x="323851" y="882552"/>
            <a:ext cx="8501062" cy="646331"/>
          </a:xfrm>
          <a:prstGeom prst="rect">
            <a:avLst/>
          </a:prstGeom>
          <a:noFill/>
        </p:spPr>
        <p:txBody>
          <a:bodyPr wrap="square">
            <a:spAutoFit/>
          </a:bodyPr>
          <a:lstStyle/>
          <a:p>
            <a:pPr marR="0" lvl="0" algn="just" defTabSz="914400" rtl="0" eaLnBrk="0" fontAlgn="base" latinLnBrk="0" hangingPunct="0">
              <a:lnSpc>
                <a:spcPct val="100000"/>
              </a:lnSpc>
              <a:spcBef>
                <a:spcPct val="0"/>
              </a:spcBef>
              <a:spcAft>
                <a:spcPct val="0"/>
              </a:spcAft>
              <a:buClrTx/>
              <a:buSzTx/>
              <a:tabLst/>
            </a:pPr>
            <a:r>
              <a:rPr lang="ru-RU" altLang="en-RU" sz="1800" b="1" dirty="0">
                <a:solidFill>
                  <a:srgbClr val="000000"/>
                </a:solidFill>
                <a:cs typeface="Times New Roman" panose="02020603050405020304" pitchFamily="18" charset="0"/>
              </a:rPr>
              <a:t>П</a:t>
            </a:r>
            <a:r>
              <a:rPr kumimoji="0" lang="en-RU" altLang="en-RU"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озволяет по заданным значениям A и Z вычислять энергию связи ядра с погрешностью ~10 МэВ. При A ~ </a:t>
            </a:r>
            <a:r>
              <a:rPr kumimoji="0" lang="en-RU" altLang="en-RU"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100</a:t>
            </a:r>
            <a:r>
              <a:rPr kumimoji="0" lang="en-RU" altLang="en-RU"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это дает относительную ошибку ~ 10</a:t>
            </a:r>
            <a:r>
              <a:rPr kumimoji="0" lang="en-RU" altLang="en-RU" sz="1800" b="1"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-2</a:t>
            </a:r>
            <a:r>
              <a:rPr kumimoji="0" lang="en-RU" altLang="en-RU"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31629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517921" y="53419"/>
            <a:ext cx="8108156" cy="1120057"/>
          </a:xfrm>
        </p:spPr>
        <p:txBody>
          <a:bodyPr/>
          <a:lstStyle/>
          <a:p>
            <a:r>
              <a:rPr lang="en-US" sz="2800" b="1" dirty="0">
                <a:solidFill>
                  <a:srgbClr val="FF0000"/>
                </a:solidFill>
                <a:latin typeface="TimesNewRomanPSMT"/>
              </a:rPr>
              <a:t>6.</a:t>
            </a:r>
            <a:r>
              <a:rPr lang="en-US" sz="2800" b="1" dirty="0">
                <a:solidFill>
                  <a:srgbClr val="FF0000"/>
                </a:solidFill>
                <a:effectLst/>
                <a:latin typeface="TimesNewRomanPSMT"/>
              </a:rPr>
              <a:t>1. </a:t>
            </a:r>
            <a:r>
              <a:rPr lang="ru-RU" sz="2800" b="1" dirty="0">
                <a:solidFill>
                  <a:srgbClr val="FF0000"/>
                </a:solidFill>
                <a:effectLst/>
                <a:latin typeface="TimesNewRomanPSMT"/>
              </a:rPr>
              <a:t>Метод времяпролетного ионного циклотронного резонанса </a:t>
            </a:r>
            <a:endParaRPr lang="ru-RU" sz="2800" dirty="0">
              <a:solidFill>
                <a:srgbClr val="FF0000"/>
              </a:solidFill>
            </a:endParaRPr>
          </a:p>
        </p:txBody>
      </p:sp>
      <p:sp>
        <p:nvSpPr>
          <p:cNvPr id="8" name="Slide Number Placeholder 7">
            <a:extLst>
              <a:ext uri="{FF2B5EF4-FFF2-40B4-BE49-F238E27FC236}">
                <a16:creationId xmlns:a16="http://schemas.microsoft.com/office/drawing/2014/main" id="{78C65D49-FA5F-54DD-080B-070548741A6D}"/>
              </a:ext>
            </a:extLst>
          </p:cNvPr>
          <p:cNvSpPr>
            <a:spLocks noGrp="1"/>
          </p:cNvSpPr>
          <p:nvPr>
            <p:ph type="sldNum" sz="quarter" idx="12"/>
          </p:nvPr>
        </p:nvSpPr>
        <p:spPr>
          <a:xfrm>
            <a:off x="8496300" y="6499781"/>
            <a:ext cx="609600" cy="304800"/>
          </a:xfrm>
        </p:spPr>
        <p:txBody>
          <a:bodyPr/>
          <a:lstStyle/>
          <a:p>
            <a:pPr>
              <a:defRPr/>
            </a:pPr>
            <a:fld id="{4A291A04-18D2-47EB-9FC8-A2FBDC4BE716}" type="slidenum">
              <a:rPr lang="en-US" altLang="ru-RU" smtClean="0"/>
              <a:pPr>
                <a:defRPr/>
              </a:pPr>
              <a:t>50</a:t>
            </a:fld>
            <a:endParaRPr lang="en-US" altLang="ru-RU"/>
          </a:p>
        </p:txBody>
      </p:sp>
      <p:sp>
        <p:nvSpPr>
          <p:cNvPr id="14" name="TextBox 13">
            <a:extLst>
              <a:ext uri="{FF2B5EF4-FFF2-40B4-BE49-F238E27FC236}">
                <a16:creationId xmlns:a16="http://schemas.microsoft.com/office/drawing/2014/main" id="{33C0CBC1-0315-9C66-481A-EC490691B19D}"/>
              </a:ext>
            </a:extLst>
          </p:cNvPr>
          <p:cNvSpPr txBox="1"/>
          <p:nvPr/>
        </p:nvSpPr>
        <p:spPr>
          <a:xfrm>
            <a:off x="182165" y="1573868"/>
            <a:ext cx="8443912" cy="5078313"/>
          </a:xfrm>
          <a:prstGeom prst="rect">
            <a:avLst/>
          </a:prstGeom>
          <a:noFill/>
        </p:spPr>
        <p:txBody>
          <a:bodyPr wrap="square">
            <a:spAutoFit/>
          </a:bodyPr>
          <a:lstStyle/>
          <a:p>
            <a:pPr marL="285750" indent="-285750" algn="just">
              <a:buFont typeface="Arial" panose="020B0604020202020204" pitchFamily="34" charset="0"/>
              <a:buChar char="•"/>
            </a:pPr>
            <a:r>
              <a:rPr lang="ru-RU" sz="1800" b="1" dirty="0">
                <a:effectLst/>
                <a:cs typeface="Times New Roman" panose="02020603050405020304" pitchFamily="18" charset="0"/>
              </a:rPr>
              <a:t>Он основан на </a:t>
            </a:r>
            <a:r>
              <a:rPr lang="ru-RU" sz="1800" b="1" dirty="0">
                <a:solidFill>
                  <a:srgbClr val="FF0000"/>
                </a:solidFill>
                <a:effectLst/>
                <a:cs typeface="Times New Roman" panose="02020603050405020304" pitchFamily="18" charset="0"/>
              </a:rPr>
              <a:t>измерении зависимости времени пролета ионов при вылете из ловушки до детектора</a:t>
            </a:r>
            <a:r>
              <a:rPr lang="ru-RU" sz="1800" b="1" dirty="0">
                <a:effectLst/>
                <a:cs typeface="Times New Roman" panose="02020603050405020304" pitchFamily="18" charset="0"/>
              </a:rPr>
              <a:t>. В качестве детектора чаще всего используется микроканальная пластин</a:t>
            </a:r>
            <a:r>
              <a:rPr lang="ru-RU" sz="1800" b="1" dirty="0">
                <a:cs typeface="Times New Roman" panose="02020603050405020304" pitchFamily="18" charset="0"/>
              </a:rPr>
              <a:t>а (МКП)</a:t>
            </a:r>
            <a:r>
              <a:rPr lang="ru-RU" sz="1800" b="1" dirty="0">
                <a:effectLst/>
                <a:cs typeface="Times New Roman" panose="02020603050405020304" pitchFamily="18" charset="0"/>
              </a:rPr>
              <a:t>.</a:t>
            </a:r>
            <a:endParaRPr lang="en-US" sz="1800" b="1" dirty="0">
              <a:effectLst/>
              <a:cs typeface="Times New Roman" panose="02020603050405020304" pitchFamily="18" charset="0"/>
            </a:endParaRPr>
          </a:p>
          <a:p>
            <a:pPr marL="285750" indent="-285750" algn="just">
              <a:buFont typeface="Arial" panose="020B0604020202020204" pitchFamily="34" charset="0"/>
              <a:buChar char="•"/>
            </a:pPr>
            <a:r>
              <a:rPr lang="ru-RU" sz="1800" b="1" dirty="0">
                <a:effectLst/>
                <a:cs typeface="Times New Roman" panose="02020603050405020304" pitchFamily="18" charset="0"/>
              </a:rPr>
              <a:t>При движении ионов из ловушки к детектору, расположенному вне магнита, </a:t>
            </a:r>
            <a:r>
              <a:rPr lang="ru-RU" sz="1800" b="1" dirty="0">
                <a:solidFill>
                  <a:srgbClr val="FF0000"/>
                </a:solidFill>
                <a:effectLst/>
                <a:cs typeface="Times New Roman" panose="02020603050405020304" pitchFamily="18" charset="0"/>
              </a:rPr>
              <a:t>ион проходит </a:t>
            </a:r>
            <a:r>
              <a:rPr lang="ru-RU" sz="1800" b="1" dirty="0" err="1">
                <a:solidFill>
                  <a:srgbClr val="FF0000"/>
                </a:solidFill>
                <a:effectLst/>
                <a:cs typeface="Times New Roman" panose="02020603050405020304" pitchFamily="18" charset="0"/>
              </a:rPr>
              <a:t>существенныи</a:t>
            </a:r>
            <a:r>
              <a:rPr lang="ru-RU" sz="1800" b="1" dirty="0">
                <a:solidFill>
                  <a:srgbClr val="FF0000"/>
                </a:solidFill>
                <a:effectLst/>
                <a:cs typeface="Times New Roman" panose="02020603050405020304" pitchFamily="18" charset="0"/>
              </a:rPr>
              <a:t>̆ градиент магнитного поля</a:t>
            </a:r>
            <a:r>
              <a:rPr lang="ru-RU" sz="1800" b="1" dirty="0">
                <a:effectLst/>
                <a:cs typeface="Times New Roman" panose="02020603050405020304" pitchFamily="18" charset="0"/>
              </a:rPr>
              <a:t>. Типичная напряженность магнитного поля внутри ловушки 5-7 Тл, расстояние от ловушки до детектора порядка 1 метра.</a:t>
            </a:r>
            <a:endParaRPr lang="en-US" sz="1800" b="1" dirty="0">
              <a:effectLst/>
              <a:cs typeface="Times New Roman" panose="02020603050405020304" pitchFamily="18" charset="0"/>
            </a:endParaRPr>
          </a:p>
          <a:p>
            <a:pPr marL="285750" indent="-285750" algn="just">
              <a:buFont typeface="Arial" panose="020B0604020202020204" pitchFamily="34" charset="0"/>
              <a:buChar char="•"/>
            </a:pPr>
            <a:r>
              <a:rPr lang="ru-RU" sz="1800" b="1" dirty="0">
                <a:effectLst/>
                <a:cs typeface="Times New Roman" panose="02020603050405020304" pitchFamily="18" charset="0"/>
              </a:rPr>
              <a:t>При пролете иона через градиент магнитного поля, </a:t>
            </a:r>
            <a:r>
              <a:rPr lang="ru-RU" sz="1800" b="1" dirty="0">
                <a:solidFill>
                  <a:srgbClr val="FF0000"/>
                </a:solidFill>
                <a:effectLst/>
                <a:cs typeface="Times New Roman" panose="02020603050405020304" pitchFamily="18" charset="0"/>
              </a:rPr>
              <a:t>происходит конверсия энергии радиального движения в аксиальное</a:t>
            </a:r>
            <a:r>
              <a:rPr lang="ru-RU" sz="1800" b="1" dirty="0">
                <a:effectLst/>
                <a:cs typeface="Times New Roman" panose="02020603050405020304" pitchFamily="18" charset="0"/>
              </a:rPr>
              <a:t>. Так как большая часть энергии радиального движения оказывается </a:t>
            </a:r>
            <a:r>
              <a:rPr lang="ru-RU" sz="1800" b="1" dirty="0" err="1">
                <a:effectLst/>
                <a:cs typeface="Times New Roman" panose="02020603050405020304" pitchFamily="18" charset="0"/>
              </a:rPr>
              <a:t>запасеннои</a:t>
            </a:r>
            <a:r>
              <a:rPr lang="ru-RU" sz="1800" b="1" dirty="0">
                <a:effectLst/>
                <a:cs typeface="Times New Roman" panose="02020603050405020304" pitchFamily="18" charset="0"/>
              </a:rPr>
              <a:t>̆ в циклотронном движении, то наибольшую прибавку </a:t>
            </a:r>
            <a:r>
              <a:rPr lang="ru-RU" sz="1800" b="1" dirty="0" err="1">
                <a:effectLst/>
                <a:cs typeface="Times New Roman" panose="02020603050405020304" pitchFamily="18" charset="0"/>
              </a:rPr>
              <a:t>радиальнои</a:t>
            </a:r>
            <a:r>
              <a:rPr lang="ru-RU" sz="1800" b="1" dirty="0">
                <a:effectLst/>
                <a:cs typeface="Times New Roman" panose="02020603050405020304" pitchFamily="18" charset="0"/>
              </a:rPr>
              <a:t>̆ энергии, а значит, и уменьшение времени пролета до детектора получается при наибольшем циклотронном радиусе, когда происходит полная конверсия медленного магнетронного движения в быстрое модифицированное циклотронное. </a:t>
            </a:r>
            <a:endParaRPr lang="en-US" sz="1800" b="1" dirty="0">
              <a:effectLst/>
              <a:cs typeface="Times New Roman" panose="02020603050405020304" pitchFamily="18" charset="0"/>
            </a:endParaRPr>
          </a:p>
          <a:p>
            <a:pPr marL="285750" indent="-285750" algn="just">
              <a:buFont typeface="Arial" panose="020B0604020202020204" pitchFamily="34" charset="0"/>
              <a:buChar char="•"/>
            </a:pPr>
            <a:r>
              <a:rPr lang="ru-RU" sz="1800" b="1" dirty="0">
                <a:solidFill>
                  <a:srgbClr val="FF0000"/>
                </a:solidFill>
                <a:effectLst/>
                <a:cs typeface="Times New Roman" panose="02020603050405020304" pitchFamily="18" charset="0"/>
              </a:rPr>
              <a:t>Время пролета</a:t>
            </a:r>
            <a:r>
              <a:rPr lang="ru-RU" sz="1800" b="1" dirty="0">
                <a:effectLst/>
                <a:cs typeface="Times New Roman" panose="02020603050405020304" pitchFamily="18" charset="0"/>
              </a:rPr>
              <a:t> иона от ловушки до детектора </a:t>
            </a:r>
            <a:r>
              <a:rPr lang="ru-RU" sz="1800" b="1" dirty="0">
                <a:solidFill>
                  <a:srgbClr val="FF0000"/>
                </a:solidFill>
                <a:effectLst/>
                <a:cs typeface="Times New Roman" panose="02020603050405020304" pitchFamily="18" charset="0"/>
              </a:rPr>
              <a:t>зависит от частоты квадрупольного возбуждения и массы иона</a:t>
            </a:r>
            <a:r>
              <a:rPr lang="ru-RU" sz="1800" b="1" dirty="0">
                <a:effectLst/>
                <a:cs typeface="Times New Roman" panose="02020603050405020304" pitchFamily="18" charset="0"/>
              </a:rPr>
              <a:t>. Зависимость времени пролета от частоты возбуждения из-за </a:t>
            </a:r>
            <a:r>
              <a:rPr lang="ru-RU" sz="1800" b="1" dirty="0" err="1">
                <a:effectLst/>
                <a:cs typeface="Times New Roman" panose="02020603050405020304" pitchFamily="18" charset="0"/>
              </a:rPr>
              <a:t>своеи</a:t>
            </a:r>
            <a:r>
              <a:rPr lang="ru-RU" sz="1800" b="1" dirty="0">
                <a:effectLst/>
                <a:cs typeface="Times New Roman" panose="02020603050405020304" pitchFamily="18" charset="0"/>
              </a:rPr>
              <a:t>̆ формы называется </a:t>
            </a:r>
            <a:r>
              <a:rPr lang="ru-RU" sz="1800" b="1" dirty="0">
                <a:solidFill>
                  <a:srgbClr val="FF0000"/>
                </a:solidFill>
                <a:effectLst/>
                <a:cs typeface="Times New Roman" panose="02020603050405020304" pitchFamily="18" charset="0"/>
              </a:rPr>
              <a:t>времяпролетным резонансом</a:t>
            </a:r>
            <a:r>
              <a:rPr lang="ru-RU" sz="1800" b="1" dirty="0">
                <a:effectLst/>
                <a:cs typeface="Times New Roman" panose="02020603050405020304" pitchFamily="18" charset="0"/>
              </a:rPr>
              <a:t>.</a:t>
            </a:r>
            <a:endParaRPr lang="ru-RU" sz="1800" b="1" dirty="0">
              <a:cs typeface="Times New Roman" panose="02020603050405020304" pitchFamily="18" charset="0"/>
            </a:endParaRPr>
          </a:p>
        </p:txBody>
      </p:sp>
    </p:spTree>
    <p:extLst>
      <p:ext uri="{BB962C8B-B14F-4D97-AF65-F5344CB8AC3E}">
        <p14:creationId xmlns:p14="http://schemas.microsoft.com/office/powerpoint/2010/main" val="3050924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517921" y="53419"/>
            <a:ext cx="8108156" cy="1120057"/>
          </a:xfrm>
        </p:spPr>
        <p:txBody>
          <a:bodyPr/>
          <a:lstStyle/>
          <a:p>
            <a:r>
              <a:rPr lang="en-US" sz="2800" b="1" dirty="0">
                <a:solidFill>
                  <a:srgbClr val="FF0000"/>
                </a:solidFill>
                <a:latin typeface="TimesNewRomanPSMT"/>
              </a:rPr>
              <a:t>6.</a:t>
            </a:r>
            <a:r>
              <a:rPr lang="en-US" sz="2800" b="1" dirty="0">
                <a:solidFill>
                  <a:srgbClr val="FF0000"/>
                </a:solidFill>
                <a:effectLst/>
                <a:latin typeface="TimesNewRomanPSMT"/>
              </a:rPr>
              <a:t>1. </a:t>
            </a:r>
            <a:r>
              <a:rPr lang="ru-RU" sz="2800" b="1" dirty="0">
                <a:solidFill>
                  <a:srgbClr val="FF0000"/>
                </a:solidFill>
                <a:effectLst/>
                <a:latin typeface="TimesNewRomanPSMT"/>
              </a:rPr>
              <a:t>Метод времяпролетного ионного циклотронного резонанса </a:t>
            </a:r>
            <a:endParaRPr lang="ru-RU" sz="2800" dirty="0">
              <a:solidFill>
                <a:srgbClr val="FF0000"/>
              </a:solidFill>
            </a:endParaRPr>
          </a:p>
        </p:txBody>
      </p:sp>
      <p:sp>
        <p:nvSpPr>
          <p:cNvPr id="8" name="Slide Number Placeholder 7">
            <a:extLst>
              <a:ext uri="{FF2B5EF4-FFF2-40B4-BE49-F238E27FC236}">
                <a16:creationId xmlns:a16="http://schemas.microsoft.com/office/drawing/2014/main" id="{78C65D49-FA5F-54DD-080B-070548741A6D}"/>
              </a:ext>
            </a:extLst>
          </p:cNvPr>
          <p:cNvSpPr>
            <a:spLocks noGrp="1"/>
          </p:cNvSpPr>
          <p:nvPr>
            <p:ph type="sldNum" sz="quarter" idx="12"/>
          </p:nvPr>
        </p:nvSpPr>
        <p:spPr>
          <a:xfrm>
            <a:off x="8496300" y="6499781"/>
            <a:ext cx="609600" cy="304800"/>
          </a:xfrm>
        </p:spPr>
        <p:txBody>
          <a:bodyPr/>
          <a:lstStyle/>
          <a:p>
            <a:pPr>
              <a:defRPr/>
            </a:pPr>
            <a:fld id="{4A291A04-18D2-47EB-9FC8-A2FBDC4BE716}" type="slidenum">
              <a:rPr lang="en-US" altLang="ru-RU" smtClean="0"/>
              <a:pPr>
                <a:defRPr/>
              </a:pPr>
              <a:t>51</a:t>
            </a:fld>
            <a:endParaRPr lang="en-US" altLang="ru-RU"/>
          </a:p>
        </p:txBody>
      </p:sp>
      <p:pic>
        <p:nvPicPr>
          <p:cNvPr id="4" name="Picture 3">
            <a:extLst>
              <a:ext uri="{FF2B5EF4-FFF2-40B4-BE49-F238E27FC236}">
                <a16:creationId xmlns:a16="http://schemas.microsoft.com/office/drawing/2014/main" id="{0993EE35-7DD2-7692-6F4C-40319573A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55" y="1387737"/>
            <a:ext cx="4235059" cy="4124771"/>
          </a:xfrm>
          <a:prstGeom prst="rect">
            <a:avLst/>
          </a:prstGeom>
        </p:spPr>
      </p:pic>
      <p:sp>
        <p:nvSpPr>
          <p:cNvPr id="7" name="TextBox 6">
            <a:extLst>
              <a:ext uri="{FF2B5EF4-FFF2-40B4-BE49-F238E27FC236}">
                <a16:creationId xmlns:a16="http://schemas.microsoft.com/office/drawing/2014/main" id="{5C140375-DF0E-E484-A6FC-45D1E80D33B8}"/>
              </a:ext>
            </a:extLst>
          </p:cNvPr>
          <p:cNvSpPr txBox="1"/>
          <p:nvPr/>
        </p:nvSpPr>
        <p:spPr>
          <a:xfrm>
            <a:off x="132155" y="5454522"/>
            <a:ext cx="4568429" cy="830997"/>
          </a:xfrm>
          <a:prstGeom prst="rect">
            <a:avLst/>
          </a:prstGeom>
          <a:noFill/>
        </p:spPr>
        <p:txBody>
          <a:bodyPr wrap="square">
            <a:spAutoFit/>
          </a:bodyPr>
          <a:lstStyle/>
          <a:p>
            <a:pPr algn="just"/>
            <a:r>
              <a:rPr lang="ru-RU" sz="1200" b="1" dirty="0">
                <a:solidFill>
                  <a:srgbClr val="002060"/>
                </a:solidFill>
                <a:effectLst/>
                <a:latin typeface="TimesNewRomanPSMT"/>
              </a:rPr>
              <a:t>Схема перемещения иона из ловушки к детектору относительно напряженности магнитного поля для определения </a:t>
            </a:r>
            <a:r>
              <a:rPr lang="ru-RU" sz="1200" b="1" dirty="0" err="1">
                <a:solidFill>
                  <a:srgbClr val="002060"/>
                </a:solidFill>
                <a:effectLst/>
                <a:latin typeface="TimesNewRomanPSMT"/>
              </a:rPr>
              <a:t>истиннои</a:t>
            </a:r>
            <a:r>
              <a:rPr lang="ru-RU" sz="1200" b="1" dirty="0">
                <a:solidFill>
                  <a:srgbClr val="002060"/>
                </a:solidFill>
                <a:effectLst/>
                <a:latin typeface="TimesNewRomanPSMT"/>
              </a:rPr>
              <a:t>̆ </a:t>
            </a:r>
            <a:r>
              <a:rPr lang="ru-RU" sz="1200" b="1" dirty="0" err="1">
                <a:solidFill>
                  <a:srgbClr val="002060"/>
                </a:solidFill>
                <a:effectLst/>
                <a:latin typeface="TimesNewRomanPSMT"/>
              </a:rPr>
              <a:t>циклотроннои</a:t>
            </a:r>
            <a:r>
              <a:rPr lang="ru-RU" sz="1200" b="1" dirty="0">
                <a:solidFill>
                  <a:srgbClr val="002060"/>
                </a:solidFill>
                <a:effectLst/>
                <a:latin typeface="TimesNewRomanPSMT"/>
              </a:rPr>
              <a:t>̆ частоты методом времяпролетного ионного циклотронного резонанса. </a:t>
            </a:r>
            <a:endParaRPr lang="ru-RU" sz="1200" b="1" dirty="0">
              <a:solidFill>
                <a:srgbClr val="002060"/>
              </a:solidFill>
            </a:endParaRPr>
          </a:p>
        </p:txBody>
      </p:sp>
      <p:pic>
        <p:nvPicPr>
          <p:cNvPr id="10" name="Picture 9">
            <a:extLst>
              <a:ext uri="{FF2B5EF4-FFF2-40B4-BE49-F238E27FC236}">
                <a16:creationId xmlns:a16="http://schemas.microsoft.com/office/drawing/2014/main" id="{1CBBB353-0565-DB83-389A-3F541985F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583" y="2265167"/>
            <a:ext cx="4405317" cy="3323187"/>
          </a:xfrm>
          <a:prstGeom prst="rect">
            <a:avLst/>
          </a:prstGeom>
        </p:spPr>
      </p:pic>
      <p:sp>
        <p:nvSpPr>
          <p:cNvPr id="12" name="TextBox 11">
            <a:extLst>
              <a:ext uri="{FF2B5EF4-FFF2-40B4-BE49-F238E27FC236}">
                <a16:creationId xmlns:a16="http://schemas.microsoft.com/office/drawing/2014/main" id="{3096124C-7D68-34D5-D282-E02B07A6314A}"/>
              </a:ext>
            </a:extLst>
          </p:cNvPr>
          <p:cNvSpPr txBox="1"/>
          <p:nvPr/>
        </p:nvSpPr>
        <p:spPr>
          <a:xfrm>
            <a:off x="5176838" y="5713313"/>
            <a:ext cx="3705974" cy="461665"/>
          </a:xfrm>
          <a:prstGeom prst="rect">
            <a:avLst/>
          </a:prstGeom>
          <a:noFill/>
        </p:spPr>
        <p:txBody>
          <a:bodyPr wrap="square">
            <a:spAutoFit/>
          </a:bodyPr>
          <a:lstStyle/>
          <a:p>
            <a:pPr algn="ctr"/>
            <a:r>
              <a:rPr lang="ru-RU" sz="1200" b="1" dirty="0" err="1">
                <a:solidFill>
                  <a:srgbClr val="002060"/>
                </a:solidFill>
                <a:effectLst/>
                <a:cs typeface="Times New Roman" panose="02020603050405020304" pitchFamily="18" charset="0"/>
              </a:rPr>
              <a:t>Времяпролетныи</a:t>
            </a:r>
            <a:r>
              <a:rPr lang="ru-RU" sz="1200" b="1" dirty="0">
                <a:solidFill>
                  <a:srgbClr val="002060"/>
                </a:solidFill>
                <a:effectLst/>
                <a:cs typeface="Times New Roman" panose="02020603050405020304" pitchFamily="18" charset="0"/>
              </a:rPr>
              <a:t>̆ резонанс для иона </a:t>
            </a:r>
            <a:r>
              <a:rPr lang="ru-RU" sz="1200" b="1" baseline="30000" dirty="0">
                <a:solidFill>
                  <a:srgbClr val="002060"/>
                </a:solidFill>
                <a:effectLst/>
                <a:cs typeface="Times New Roman" panose="02020603050405020304" pitchFamily="18" charset="0"/>
              </a:rPr>
              <a:t>85</a:t>
            </a:r>
            <a:r>
              <a:rPr lang="ru-RU" sz="1200" b="1" dirty="0">
                <a:solidFill>
                  <a:srgbClr val="002060"/>
                </a:solidFill>
                <a:effectLst/>
                <a:cs typeface="Times New Roman" panose="02020603050405020304" pitchFamily="18" charset="0"/>
              </a:rPr>
              <a:t>𝑅𝑏</a:t>
            </a:r>
            <a:r>
              <a:rPr lang="ru-RU" sz="1200" b="1" baseline="30000" dirty="0">
                <a:solidFill>
                  <a:srgbClr val="002060"/>
                </a:solidFill>
                <a:effectLst/>
                <a:cs typeface="Times New Roman" panose="02020603050405020304" pitchFamily="18" charset="0"/>
              </a:rPr>
              <a:t>+</a:t>
            </a:r>
            <a:r>
              <a:rPr lang="ru-RU" sz="1200" b="1" dirty="0">
                <a:solidFill>
                  <a:srgbClr val="002060"/>
                </a:solidFill>
                <a:effectLst/>
                <a:cs typeface="Times New Roman" panose="02020603050405020304" pitchFamily="18" charset="0"/>
              </a:rPr>
              <a:t> на установке </a:t>
            </a:r>
            <a:r>
              <a:rPr lang="en-GB" sz="1200" b="1" dirty="0">
                <a:solidFill>
                  <a:srgbClr val="002060"/>
                </a:solidFill>
                <a:effectLst/>
                <a:cs typeface="Times New Roman" panose="02020603050405020304" pitchFamily="18" charset="0"/>
              </a:rPr>
              <a:t>ISOL-TRAP </a:t>
            </a:r>
            <a:r>
              <a:rPr lang="ru-RU" sz="1200" b="1" dirty="0">
                <a:solidFill>
                  <a:srgbClr val="002060"/>
                </a:solidFill>
                <a:effectLst/>
                <a:cs typeface="Times New Roman" panose="02020603050405020304" pitchFamily="18" charset="0"/>
              </a:rPr>
              <a:t>при 𝑡</a:t>
            </a:r>
            <a:r>
              <a:rPr lang="ru-RU" sz="1200" b="1" baseline="-25000" dirty="0">
                <a:solidFill>
                  <a:srgbClr val="002060"/>
                </a:solidFill>
                <a:effectLst/>
                <a:cs typeface="Times New Roman" panose="02020603050405020304" pitchFamily="18" charset="0"/>
              </a:rPr>
              <a:t>𝑅𝐹</a:t>
            </a:r>
            <a:r>
              <a:rPr lang="ru-RU" sz="1200" b="1" dirty="0">
                <a:solidFill>
                  <a:srgbClr val="002060"/>
                </a:solidFill>
                <a:effectLst/>
                <a:cs typeface="Times New Roman" panose="02020603050405020304" pitchFamily="18" charset="0"/>
              </a:rPr>
              <a:t> =1.2</a:t>
            </a:r>
            <a:r>
              <a:rPr lang="en-US" sz="1200" b="1" dirty="0">
                <a:solidFill>
                  <a:srgbClr val="002060"/>
                </a:solidFill>
                <a:effectLst/>
                <a:cs typeface="Times New Roman" panose="02020603050405020304" pitchFamily="18" charset="0"/>
              </a:rPr>
              <a:t> </a:t>
            </a:r>
            <a:r>
              <a:rPr lang="ru-RU" sz="1200" b="1" dirty="0">
                <a:solidFill>
                  <a:srgbClr val="002060"/>
                </a:solidFill>
                <a:effectLst/>
                <a:cs typeface="Times New Roman" panose="02020603050405020304" pitchFamily="18" charset="0"/>
              </a:rPr>
              <a:t>𝑐. </a:t>
            </a:r>
            <a:endParaRPr lang="ru-RU" sz="1200" b="1"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531615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517921" y="53419"/>
            <a:ext cx="8108156" cy="1120057"/>
          </a:xfrm>
        </p:spPr>
        <p:txBody>
          <a:bodyPr/>
          <a:lstStyle/>
          <a:p>
            <a:r>
              <a:rPr lang="en-US" sz="2800" b="1" dirty="0">
                <a:solidFill>
                  <a:srgbClr val="FF0000"/>
                </a:solidFill>
                <a:latin typeface="TimesNewRomanPSMT"/>
              </a:rPr>
              <a:t>6.2</a:t>
            </a:r>
            <a:r>
              <a:rPr lang="en-US" sz="2800" b="1" dirty="0">
                <a:solidFill>
                  <a:srgbClr val="FF0000"/>
                </a:solidFill>
                <a:effectLst/>
                <a:latin typeface="TimesNewRomanPSMT"/>
              </a:rPr>
              <a:t>. </a:t>
            </a:r>
            <a:r>
              <a:rPr lang="ru-RU" sz="2800" b="1" dirty="0">
                <a:solidFill>
                  <a:srgbClr val="FF0000"/>
                </a:solidFill>
                <a:effectLst/>
                <a:latin typeface="TimesNewRomanPSMT"/>
              </a:rPr>
              <a:t>Метод быстрого </a:t>
            </a:r>
            <a:r>
              <a:rPr lang="ru-RU" sz="2800" b="1" dirty="0">
                <a:solidFill>
                  <a:srgbClr val="FF0000"/>
                </a:solidFill>
                <a:latin typeface="TimesNewRomanPSMT"/>
              </a:rPr>
              <a:t>Фурье-преобразования</a:t>
            </a:r>
            <a:endParaRPr lang="ru-RU" sz="2800" dirty="0">
              <a:solidFill>
                <a:srgbClr val="FF0000"/>
              </a:solidFill>
            </a:endParaRPr>
          </a:p>
        </p:txBody>
      </p:sp>
      <p:sp>
        <p:nvSpPr>
          <p:cNvPr id="8" name="Slide Number Placeholder 7">
            <a:extLst>
              <a:ext uri="{FF2B5EF4-FFF2-40B4-BE49-F238E27FC236}">
                <a16:creationId xmlns:a16="http://schemas.microsoft.com/office/drawing/2014/main" id="{78C65D49-FA5F-54DD-080B-070548741A6D}"/>
              </a:ext>
            </a:extLst>
          </p:cNvPr>
          <p:cNvSpPr>
            <a:spLocks noGrp="1"/>
          </p:cNvSpPr>
          <p:nvPr>
            <p:ph type="sldNum" sz="quarter" idx="12"/>
          </p:nvPr>
        </p:nvSpPr>
        <p:spPr>
          <a:xfrm>
            <a:off x="8496300" y="6499781"/>
            <a:ext cx="609600" cy="304800"/>
          </a:xfrm>
        </p:spPr>
        <p:txBody>
          <a:bodyPr/>
          <a:lstStyle/>
          <a:p>
            <a:pPr>
              <a:defRPr/>
            </a:pPr>
            <a:fld id="{4A291A04-18D2-47EB-9FC8-A2FBDC4BE716}" type="slidenum">
              <a:rPr lang="en-US" altLang="ru-RU" smtClean="0"/>
              <a:pPr>
                <a:defRPr/>
              </a:pPr>
              <a:t>52</a:t>
            </a:fld>
            <a:endParaRPr lang="en-US" altLang="ru-RU"/>
          </a:p>
        </p:txBody>
      </p:sp>
      <p:sp>
        <p:nvSpPr>
          <p:cNvPr id="3" name="TextBox 2">
            <a:extLst>
              <a:ext uri="{FF2B5EF4-FFF2-40B4-BE49-F238E27FC236}">
                <a16:creationId xmlns:a16="http://schemas.microsoft.com/office/drawing/2014/main" id="{A4AA9705-6F28-8224-871F-079E03EEE245}"/>
              </a:ext>
            </a:extLst>
          </p:cNvPr>
          <p:cNvSpPr txBox="1"/>
          <p:nvPr/>
        </p:nvSpPr>
        <p:spPr>
          <a:xfrm>
            <a:off x="342897" y="971818"/>
            <a:ext cx="8601075" cy="1754326"/>
          </a:xfrm>
          <a:prstGeom prst="rect">
            <a:avLst/>
          </a:prstGeom>
          <a:noFill/>
        </p:spPr>
        <p:txBody>
          <a:bodyPr wrap="square">
            <a:spAutoFit/>
          </a:bodyPr>
          <a:lstStyle/>
          <a:p>
            <a:pPr algn="just"/>
            <a:r>
              <a:rPr lang="ru-RU" sz="1800" b="1" dirty="0">
                <a:solidFill>
                  <a:srgbClr val="002060"/>
                </a:solidFill>
                <a:effectLst/>
                <a:cs typeface="Times New Roman" panose="02020603050405020304" pitchFamily="18" charset="0"/>
              </a:rPr>
              <a:t>В процессе движения иона внутри ловушки, он попеременно приближается и удаляется к соответствующим стенкам. Если разделить электрод ловушки на несколько сегментов, то на каждом из них появится </a:t>
            </a:r>
            <a:r>
              <a:rPr lang="ru-RU" sz="1800" b="1" dirty="0">
                <a:solidFill>
                  <a:srgbClr val="FF0000"/>
                </a:solidFill>
                <a:effectLst/>
                <a:cs typeface="Times New Roman" panose="02020603050405020304" pitchFamily="18" charset="0"/>
              </a:rPr>
              <a:t>заряд изображения</a:t>
            </a:r>
            <a:r>
              <a:rPr lang="ru-RU" sz="1800" b="1" dirty="0">
                <a:solidFill>
                  <a:srgbClr val="002060"/>
                </a:solidFill>
                <a:effectLst/>
                <a:cs typeface="Times New Roman" panose="02020603050405020304" pitchFamily="18" charset="0"/>
              </a:rPr>
              <a:t>, </a:t>
            </a:r>
            <a:r>
              <a:rPr lang="ru-RU" sz="1800" b="1" dirty="0" err="1">
                <a:solidFill>
                  <a:srgbClr val="002060"/>
                </a:solidFill>
                <a:effectLst/>
                <a:cs typeface="Times New Roman" panose="02020603050405020304" pitchFamily="18" charset="0"/>
              </a:rPr>
              <a:t>которыи</a:t>
            </a:r>
            <a:r>
              <a:rPr lang="ru-RU" sz="1800" b="1" dirty="0">
                <a:solidFill>
                  <a:srgbClr val="002060"/>
                </a:solidFill>
                <a:effectLst/>
                <a:cs typeface="Times New Roman" panose="02020603050405020304" pitchFamily="18" charset="0"/>
              </a:rPr>
              <a:t>̆ при движении иона будет изменяться. В случае определения частоты движения облака ионов можно непосредственно подключить усилитель к электродам.</a:t>
            </a:r>
            <a:endParaRPr lang="ru-RU" sz="1800" b="1" dirty="0">
              <a:solidFill>
                <a:srgbClr val="002060"/>
              </a:solidFill>
              <a:cs typeface="Times New Roman" panose="02020603050405020304" pitchFamily="18" charset="0"/>
            </a:endParaRPr>
          </a:p>
        </p:txBody>
      </p:sp>
      <p:sp>
        <p:nvSpPr>
          <p:cNvPr id="6" name="TextBox 5">
            <a:extLst>
              <a:ext uri="{FF2B5EF4-FFF2-40B4-BE49-F238E27FC236}">
                <a16:creationId xmlns:a16="http://schemas.microsoft.com/office/drawing/2014/main" id="{3F4100FE-53C6-8BBE-2182-3A08CB4D0CF5}"/>
              </a:ext>
            </a:extLst>
          </p:cNvPr>
          <p:cNvSpPr txBox="1"/>
          <p:nvPr/>
        </p:nvSpPr>
        <p:spPr>
          <a:xfrm>
            <a:off x="266100" y="5604252"/>
            <a:ext cx="8754667" cy="1200329"/>
          </a:xfrm>
          <a:prstGeom prst="rect">
            <a:avLst/>
          </a:prstGeom>
          <a:noFill/>
        </p:spPr>
        <p:txBody>
          <a:bodyPr wrap="square">
            <a:spAutoFit/>
          </a:bodyPr>
          <a:lstStyle/>
          <a:p>
            <a:pPr algn="ctr"/>
            <a:r>
              <a:rPr lang="ru-RU" sz="1800" b="1" dirty="0">
                <a:effectLst/>
                <a:latin typeface="TimesNewRomanPSMT"/>
              </a:rPr>
              <a:t>Принципиальная схема широкополосного детектирования заряда изображения и обработки методом </a:t>
            </a:r>
            <a:r>
              <a:rPr lang="ru-RU" sz="1800" b="1" dirty="0">
                <a:solidFill>
                  <a:srgbClr val="7030A0"/>
                </a:solidFill>
                <a:effectLst/>
                <a:latin typeface="TimesNewRomanPSMT"/>
              </a:rPr>
              <a:t>преобразования Фурье</a:t>
            </a:r>
            <a:r>
              <a:rPr lang="en-US" sz="1800" b="1" dirty="0">
                <a:solidFill>
                  <a:srgbClr val="7030A0"/>
                </a:solidFill>
                <a:effectLst/>
                <a:latin typeface="TimesNewRomanPSMT"/>
              </a:rPr>
              <a:t> (</a:t>
            </a:r>
            <a:r>
              <a:rPr lang="ru-RU" sz="1800" b="1" dirty="0">
                <a:solidFill>
                  <a:srgbClr val="7030A0"/>
                </a:solidFill>
                <a:effectLst/>
                <a:latin typeface="TimesNewRomanPSMT"/>
              </a:rPr>
              <a:t>переход от временного пространства в частотное)</a:t>
            </a:r>
            <a:r>
              <a:rPr lang="ru-RU" sz="1800" b="1" dirty="0">
                <a:effectLst/>
                <a:latin typeface="TimesNewRomanPSMT"/>
              </a:rPr>
              <a:t>. Подобная технология внедрена на </a:t>
            </a:r>
            <a:r>
              <a:rPr lang="ru-RU" sz="1800" b="1" dirty="0" err="1">
                <a:effectLst/>
                <a:latin typeface="TimesNewRomanPSMT"/>
              </a:rPr>
              <a:t>цилиндрическои</a:t>
            </a:r>
            <a:r>
              <a:rPr lang="ru-RU" sz="1800" b="1" dirty="0">
                <a:effectLst/>
                <a:latin typeface="TimesNewRomanPSMT"/>
              </a:rPr>
              <a:t>̆ </a:t>
            </a:r>
            <a:r>
              <a:rPr lang="ru-RU" sz="1800" b="1" dirty="0" err="1">
                <a:effectLst/>
                <a:latin typeface="TimesNewRomanPSMT"/>
              </a:rPr>
              <a:t>подготовительнои</a:t>
            </a:r>
            <a:r>
              <a:rPr lang="ru-RU" sz="1800" b="1" dirty="0">
                <a:effectLst/>
                <a:latin typeface="TimesNewRomanPSMT"/>
              </a:rPr>
              <a:t>̆ ловушке установки </a:t>
            </a:r>
            <a:r>
              <a:rPr lang="en-GB" sz="1800" b="1" dirty="0">
                <a:effectLst/>
                <a:latin typeface="TimesNewRomanPSMT"/>
              </a:rPr>
              <a:t>TRIGA-TRAP. </a:t>
            </a:r>
            <a:endParaRPr lang="en-GB" sz="1800" b="1" dirty="0"/>
          </a:p>
        </p:txBody>
      </p:sp>
      <p:pic>
        <p:nvPicPr>
          <p:cNvPr id="11" name="Picture 10">
            <a:extLst>
              <a:ext uri="{FF2B5EF4-FFF2-40B4-BE49-F238E27FC236}">
                <a16:creationId xmlns:a16="http://schemas.microsoft.com/office/drawing/2014/main" id="{1FB50405-83FE-BCA2-2435-85F0763DC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21" y="2726144"/>
            <a:ext cx="7824033" cy="2919630"/>
          </a:xfrm>
          <a:prstGeom prst="rect">
            <a:avLst/>
          </a:prstGeom>
        </p:spPr>
      </p:pic>
    </p:spTree>
    <p:extLst>
      <p:ext uri="{BB962C8B-B14F-4D97-AF65-F5344CB8AC3E}">
        <p14:creationId xmlns:p14="http://schemas.microsoft.com/office/powerpoint/2010/main" val="2058445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Содержимое 2"/>
          <p:cNvSpPr>
            <a:spLocks noGrp="1"/>
          </p:cNvSpPr>
          <p:nvPr>
            <p:ph sz="half" idx="1"/>
          </p:nvPr>
        </p:nvSpPr>
        <p:spPr>
          <a:xfrm>
            <a:off x="214313" y="1159353"/>
            <a:ext cx="4813698" cy="5393847"/>
          </a:xfrm>
        </p:spPr>
        <p:txBody>
          <a:bodyPr/>
          <a:lstStyle/>
          <a:p>
            <a:r>
              <a:rPr lang="ru-RU" sz="2000" b="1" dirty="0">
                <a:solidFill>
                  <a:srgbClr val="002060"/>
                </a:solidFill>
                <a:latin typeface="Times New Roman" panose="02020603050405020304" pitchFamily="18" charset="0"/>
                <a:cs typeface="Times New Roman" panose="02020603050405020304" pitchFamily="18" charset="0"/>
              </a:rPr>
              <a:t>Д</a:t>
            </a:r>
            <a:r>
              <a:rPr lang="ru-RU" sz="2000" b="1" dirty="0">
                <a:solidFill>
                  <a:srgbClr val="002060"/>
                </a:solidFill>
                <a:effectLst/>
                <a:latin typeface="Times New Roman" panose="02020603050405020304" pitchFamily="18" charset="0"/>
                <a:cs typeface="Times New Roman" panose="02020603050405020304" pitchFamily="18" charset="0"/>
              </a:rPr>
              <a:t>ля проведения измерений </a:t>
            </a:r>
            <a:r>
              <a:rPr lang="ru-RU" sz="2000" b="1" dirty="0">
                <a:solidFill>
                  <a:srgbClr val="FF0000"/>
                </a:solidFill>
                <a:effectLst/>
                <a:latin typeface="Times New Roman" panose="02020603050405020304" pitchFamily="18" charset="0"/>
                <a:cs typeface="Times New Roman" panose="02020603050405020304" pitchFamily="18" charset="0"/>
              </a:rPr>
              <a:t>достаточно одного иона</a:t>
            </a:r>
            <a:r>
              <a:rPr lang="ru-RU" sz="2000" b="1" dirty="0">
                <a:solidFill>
                  <a:srgbClr val="002060"/>
                </a:solidFill>
                <a:effectLst/>
                <a:latin typeface="Times New Roman" panose="02020603050405020304" pitchFamily="18" charset="0"/>
                <a:cs typeface="Times New Roman" panose="02020603050405020304" pitchFamily="18" charset="0"/>
              </a:rPr>
              <a:t>, находящегося в ловушке </a:t>
            </a:r>
            <a:endParaRPr lang="ru-RU" sz="2000" b="1" dirty="0">
              <a:solidFill>
                <a:srgbClr val="002060"/>
              </a:solidFill>
              <a:latin typeface="Times New Roman" panose="02020603050405020304" pitchFamily="18" charset="0"/>
              <a:cs typeface="Times New Roman" panose="02020603050405020304" pitchFamily="18" charset="0"/>
            </a:endParaRPr>
          </a:p>
          <a:p>
            <a:r>
              <a:rPr kumimoji="0" lang="ru-RU" altLang="ru-RU" sz="2000" b="1" dirty="0">
                <a:solidFill>
                  <a:srgbClr val="FF0000"/>
                </a:solidFill>
                <a:latin typeface="Times New Roman" panose="02020603050405020304" pitchFamily="18" charset="0"/>
                <a:cs typeface="Times New Roman" panose="02020603050405020304" pitchFamily="18" charset="0"/>
              </a:rPr>
              <a:t>Неразрушающий метод</a:t>
            </a:r>
            <a:r>
              <a:rPr kumimoji="0" lang="ru-RU" altLang="ru-RU" sz="2000" b="1" dirty="0">
                <a:solidFill>
                  <a:srgbClr val="002060"/>
                </a:solidFill>
                <a:latin typeface="Times New Roman" panose="02020603050405020304" pitchFamily="18" charset="0"/>
                <a:cs typeface="Times New Roman" panose="02020603050405020304" pitchFamily="18" charset="0"/>
              </a:rPr>
              <a:t> – нет необходимости соударения иона с детектором - сигнал формируется при прохождении иона рядом с детектором;</a:t>
            </a:r>
          </a:p>
          <a:p>
            <a:r>
              <a:rPr kumimoji="0" lang="ru-RU" altLang="ru-RU" sz="2000" b="1" dirty="0">
                <a:solidFill>
                  <a:srgbClr val="002060"/>
                </a:solidFill>
                <a:latin typeface="Times New Roman" panose="02020603050405020304" pitchFamily="18" charset="0"/>
                <a:cs typeface="Times New Roman" panose="02020603050405020304" pitchFamily="18" charset="0"/>
              </a:rPr>
              <a:t>Массы разделяются не по времени или </a:t>
            </a:r>
            <a:r>
              <a:rPr kumimoji="0" lang="ru-RU" altLang="ru-RU" sz="2000" b="1" dirty="0" err="1">
                <a:solidFill>
                  <a:srgbClr val="002060"/>
                </a:solidFill>
                <a:latin typeface="Times New Roman" panose="02020603050405020304" pitchFamily="18" charset="0"/>
                <a:cs typeface="Times New Roman" panose="02020603050405020304" pitchFamily="18" charset="0"/>
              </a:rPr>
              <a:t>пространственно</a:t>
            </a:r>
            <a:r>
              <a:rPr kumimoji="0" lang="ru-RU" altLang="ru-RU" sz="2000" b="1" dirty="0">
                <a:solidFill>
                  <a:srgbClr val="002060"/>
                </a:solidFill>
                <a:latin typeface="Times New Roman" panose="02020603050405020304" pitchFamily="18" charset="0"/>
                <a:cs typeface="Times New Roman" panose="02020603050405020304" pitchFamily="18" charset="0"/>
              </a:rPr>
              <a:t>, а по частоте. Все ионы детектируются одновременно через заданные промежутки времени</a:t>
            </a:r>
            <a:r>
              <a:rPr kumimoji="0" lang="en-US" altLang="ru-RU" sz="2000" b="1" dirty="0">
                <a:solidFill>
                  <a:srgbClr val="002060"/>
                </a:solidFill>
                <a:latin typeface="Times New Roman" panose="02020603050405020304" pitchFamily="18" charset="0"/>
                <a:cs typeface="Times New Roman" panose="02020603050405020304" pitchFamily="18" charset="0"/>
              </a:rPr>
              <a:t>;</a:t>
            </a:r>
            <a:endParaRPr kumimoji="0" lang="ru-RU" altLang="ru-RU" sz="2000" b="1" dirty="0">
              <a:solidFill>
                <a:srgbClr val="002060"/>
              </a:solidFill>
              <a:latin typeface="Times New Roman" panose="02020603050405020304" pitchFamily="18" charset="0"/>
              <a:cs typeface="Times New Roman" panose="02020603050405020304" pitchFamily="18" charset="0"/>
            </a:endParaRPr>
          </a:p>
          <a:p>
            <a:r>
              <a:rPr kumimoji="0" lang="ru-RU" altLang="ru-RU" sz="2000" b="1" dirty="0">
                <a:solidFill>
                  <a:srgbClr val="002060"/>
                </a:solidFill>
                <a:latin typeface="Times New Roman" panose="02020603050405020304" pitchFamily="18" charset="0"/>
                <a:cs typeface="Times New Roman" panose="02020603050405020304" pitchFamily="18" charset="0"/>
              </a:rPr>
              <a:t>Очень высокие точность и разрешение</a:t>
            </a:r>
            <a:r>
              <a:rPr kumimoji="0" lang="en-US" altLang="ru-RU" sz="2000" b="1" dirty="0">
                <a:solidFill>
                  <a:srgbClr val="002060"/>
                </a:solidFill>
                <a:latin typeface="Times New Roman" panose="02020603050405020304" pitchFamily="18" charset="0"/>
                <a:cs typeface="Times New Roman" panose="02020603050405020304" pitchFamily="18" charset="0"/>
              </a:rPr>
              <a:t>;</a:t>
            </a:r>
            <a:endParaRPr kumimoji="0" lang="ru-RU" altLang="ru-RU" sz="2000" b="1" dirty="0">
              <a:solidFill>
                <a:srgbClr val="002060"/>
              </a:solidFill>
              <a:latin typeface="Times New Roman" panose="02020603050405020304" pitchFamily="18" charset="0"/>
              <a:cs typeface="Times New Roman" panose="02020603050405020304" pitchFamily="18" charset="0"/>
            </a:endParaRPr>
          </a:p>
          <a:p>
            <a:r>
              <a:rPr kumimoji="0" lang="ru-RU" altLang="ru-RU" sz="2000" b="1" dirty="0">
                <a:solidFill>
                  <a:srgbClr val="002060"/>
                </a:solidFill>
                <a:latin typeface="Times New Roman" panose="02020603050405020304" pitchFamily="18" charset="0"/>
                <a:cs typeface="Times New Roman" panose="02020603050405020304" pitchFamily="18" charset="0"/>
              </a:rPr>
              <a:t>Дороговизна приборов и обслуживания.</a:t>
            </a:r>
          </a:p>
        </p:txBody>
      </p:sp>
      <p:sp>
        <p:nvSpPr>
          <p:cNvPr id="2" name="Slide Number Placeholder 1">
            <a:extLst>
              <a:ext uri="{FF2B5EF4-FFF2-40B4-BE49-F238E27FC236}">
                <a16:creationId xmlns:a16="http://schemas.microsoft.com/office/drawing/2014/main" id="{8132E078-7A53-C067-AFEF-E82DB54BA834}"/>
              </a:ext>
            </a:extLst>
          </p:cNvPr>
          <p:cNvSpPr>
            <a:spLocks noGrp="1"/>
          </p:cNvSpPr>
          <p:nvPr>
            <p:ph type="sldNum" sz="quarter" idx="12"/>
          </p:nvPr>
        </p:nvSpPr>
        <p:spPr/>
        <p:txBody>
          <a:bodyPr/>
          <a:lstStyle/>
          <a:p>
            <a:pPr>
              <a:defRPr/>
            </a:pPr>
            <a:fld id="{4A291A04-18D2-47EB-9FC8-A2FBDC4BE716}" type="slidenum">
              <a:rPr lang="en-US" altLang="ru-RU" smtClean="0"/>
              <a:pPr>
                <a:defRPr/>
              </a:pPr>
              <a:t>53</a:t>
            </a:fld>
            <a:endParaRPr lang="en-US" altLang="ru-RU"/>
          </a:p>
        </p:txBody>
      </p:sp>
      <p:pic>
        <p:nvPicPr>
          <p:cNvPr id="4" name="Picture 3">
            <a:extLst>
              <a:ext uri="{FF2B5EF4-FFF2-40B4-BE49-F238E27FC236}">
                <a16:creationId xmlns:a16="http://schemas.microsoft.com/office/drawing/2014/main" id="{81C3BDEC-89C2-436D-D060-3F84B94B3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8011" y="1500187"/>
            <a:ext cx="3901676" cy="3857625"/>
          </a:xfrm>
          <a:prstGeom prst="rect">
            <a:avLst/>
          </a:prstGeom>
        </p:spPr>
      </p:pic>
      <p:sp>
        <p:nvSpPr>
          <p:cNvPr id="6" name="TextBox 5">
            <a:extLst>
              <a:ext uri="{FF2B5EF4-FFF2-40B4-BE49-F238E27FC236}">
                <a16:creationId xmlns:a16="http://schemas.microsoft.com/office/drawing/2014/main" id="{5E83C965-895E-50A2-BF2A-82F3FFE05A57}"/>
              </a:ext>
            </a:extLst>
          </p:cNvPr>
          <p:cNvSpPr txBox="1"/>
          <p:nvPr/>
        </p:nvSpPr>
        <p:spPr>
          <a:xfrm>
            <a:off x="4920855" y="5517656"/>
            <a:ext cx="4115989" cy="1200329"/>
          </a:xfrm>
          <a:prstGeom prst="rect">
            <a:avLst/>
          </a:prstGeom>
          <a:noFill/>
        </p:spPr>
        <p:txBody>
          <a:bodyPr wrap="square">
            <a:spAutoFit/>
          </a:bodyPr>
          <a:lstStyle/>
          <a:p>
            <a:pPr algn="ctr"/>
            <a:r>
              <a:rPr lang="ru-RU" sz="1800" b="1" dirty="0">
                <a:effectLst/>
                <a:latin typeface="TimesNewRomanPSMT"/>
              </a:rPr>
              <a:t>Фурье-спектр при квадрупольном считывании сигнала при движении в ловушке ионов аргона.</a:t>
            </a:r>
            <a:br>
              <a:rPr lang="ru-RU" sz="1800" b="1" dirty="0">
                <a:effectLst/>
                <a:latin typeface="TimesNewRomanPSMT"/>
              </a:rPr>
            </a:br>
            <a:endParaRPr lang="ru-RU" sz="1800" b="1" dirty="0"/>
          </a:p>
        </p:txBody>
      </p:sp>
      <p:sp>
        <p:nvSpPr>
          <p:cNvPr id="8" name="Rectangle 4">
            <a:extLst>
              <a:ext uri="{FF2B5EF4-FFF2-40B4-BE49-F238E27FC236}">
                <a16:creationId xmlns:a16="http://schemas.microsoft.com/office/drawing/2014/main" id="{0344C4DA-AD38-F744-29FF-812836EF0867}"/>
              </a:ext>
            </a:extLst>
          </p:cNvPr>
          <p:cNvSpPr>
            <a:spLocks noGrp="1" noChangeArrowheads="1"/>
          </p:cNvSpPr>
          <p:nvPr>
            <p:ph type="title"/>
          </p:nvPr>
        </p:nvSpPr>
        <p:spPr>
          <a:xfrm>
            <a:off x="517921" y="53419"/>
            <a:ext cx="8108156" cy="1120057"/>
          </a:xfrm>
        </p:spPr>
        <p:txBody>
          <a:bodyPr/>
          <a:lstStyle/>
          <a:p>
            <a:r>
              <a:rPr lang="en-US" sz="2800" b="1" dirty="0">
                <a:solidFill>
                  <a:srgbClr val="FF0000"/>
                </a:solidFill>
                <a:latin typeface="TimesNewRomanPSMT"/>
              </a:rPr>
              <a:t>6.2</a:t>
            </a:r>
            <a:r>
              <a:rPr lang="en-US" sz="2800" b="1" dirty="0">
                <a:solidFill>
                  <a:srgbClr val="FF0000"/>
                </a:solidFill>
                <a:effectLst/>
                <a:latin typeface="TimesNewRomanPSMT"/>
              </a:rPr>
              <a:t>. </a:t>
            </a:r>
            <a:r>
              <a:rPr lang="ru-RU" sz="2800" b="1" dirty="0">
                <a:solidFill>
                  <a:srgbClr val="FF0000"/>
                </a:solidFill>
                <a:effectLst/>
                <a:latin typeface="TimesNewRomanPSMT"/>
              </a:rPr>
              <a:t>Метод быстрого </a:t>
            </a:r>
            <a:r>
              <a:rPr lang="ru-RU" sz="2800" b="1" dirty="0">
                <a:solidFill>
                  <a:srgbClr val="FF0000"/>
                </a:solidFill>
                <a:latin typeface="TimesNewRomanPSMT"/>
              </a:rPr>
              <a:t>Фурье-преобразования</a:t>
            </a:r>
            <a:endParaRPr lang="ru-RU" sz="2800" dirty="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7A8BB-C5E5-341D-62D7-EAA9B2B43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29" y="2755605"/>
            <a:ext cx="7832338" cy="3729342"/>
          </a:xfrm>
          <a:prstGeom prst="rect">
            <a:avLst/>
          </a:prstGeom>
        </p:spPr>
      </p:pic>
      <p:sp>
        <p:nvSpPr>
          <p:cNvPr id="51203" name="Содержимое 2"/>
          <p:cNvSpPr>
            <a:spLocks noGrp="1"/>
          </p:cNvSpPr>
          <p:nvPr>
            <p:ph sz="half" idx="1"/>
          </p:nvPr>
        </p:nvSpPr>
        <p:spPr>
          <a:xfrm>
            <a:off x="221455" y="596542"/>
            <a:ext cx="8701087" cy="2247375"/>
          </a:xfrm>
        </p:spPr>
        <p:txBody>
          <a:bodyPr/>
          <a:lstStyle/>
          <a:p>
            <a:pPr marL="0" indent="0" algn="just">
              <a:buNone/>
            </a:pPr>
            <a:r>
              <a:rPr lang="ru-RU" sz="1400" b="1" dirty="0" err="1">
                <a:solidFill>
                  <a:srgbClr val="002060"/>
                </a:solidFill>
                <a:latin typeface="Times New Roman" panose="02020603050405020304" pitchFamily="18" charset="0"/>
                <a:cs typeface="Times New Roman" panose="02020603050405020304" pitchFamily="18" charset="0"/>
              </a:rPr>
              <a:t>Н</a:t>
            </a:r>
            <a:r>
              <a:rPr lang="ru-RU" sz="1400" b="1" dirty="0" err="1">
                <a:solidFill>
                  <a:srgbClr val="002060"/>
                </a:solidFill>
                <a:effectLst/>
                <a:latin typeface="Times New Roman" panose="02020603050405020304" pitchFamily="18" charset="0"/>
                <a:cs typeface="Times New Roman" panose="02020603050405020304" pitchFamily="18" charset="0"/>
              </a:rPr>
              <a:t>овыи</a:t>
            </a:r>
            <a:r>
              <a:rPr lang="ru-RU" sz="1400" b="1" dirty="0">
                <a:solidFill>
                  <a:srgbClr val="002060"/>
                </a:solidFill>
                <a:effectLst/>
                <a:latin typeface="Times New Roman" panose="02020603050405020304" pitchFamily="18" charset="0"/>
                <a:cs typeface="Times New Roman" panose="02020603050405020304" pitchFamily="18" charset="0"/>
              </a:rPr>
              <a:t>̆ метод определения частот движения иона в ловушке, </a:t>
            </a:r>
            <a:r>
              <a:rPr lang="ru-RU" sz="1400" b="1" dirty="0" err="1">
                <a:solidFill>
                  <a:srgbClr val="002060"/>
                </a:solidFill>
                <a:effectLst/>
                <a:latin typeface="Times New Roman" panose="02020603050405020304" pitchFamily="18" charset="0"/>
                <a:cs typeface="Times New Roman" panose="02020603050405020304" pitchFamily="18" charset="0"/>
              </a:rPr>
              <a:t>позволяющии</a:t>
            </a:r>
            <a:r>
              <a:rPr lang="ru-RU" sz="1400" b="1" dirty="0">
                <a:solidFill>
                  <a:srgbClr val="002060"/>
                </a:solidFill>
                <a:effectLst/>
                <a:latin typeface="Times New Roman" panose="02020603050405020304" pitchFamily="18" charset="0"/>
                <a:cs typeface="Times New Roman" panose="02020603050405020304" pitchFamily="18" charset="0"/>
              </a:rPr>
              <a:t>̆ значительно улучшить точность их измерения. Впервые внедрен на установке </a:t>
            </a:r>
            <a:r>
              <a:rPr lang="en-GB" sz="1400" b="1" dirty="0">
                <a:solidFill>
                  <a:srgbClr val="002060"/>
                </a:solidFill>
                <a:effectLst/>
                <a:latin typeface="Times New Roman" panose="02020603050405020304" pitchFamily="18" charset="0"/>
                <a:cs typeface="Times New Roman" panose="02020603050405020304" pitchFamily="18" charset="0"/>
              </a:rPr>
              <a:t>SHIP-TRAP </a:t>
            </a:r>
            <a:r>
              <a:rPr lang="ru-RU" sz="1400" b="1" dirty="0">
                <a:solidFill>
                  <a:srgbClr val="002060"/>
                </a:solidFill>
                <a:effectLst/>
                <a:latin typeface="Times New Roman" panose="02020603050405020304" pitchFamily="18" charset="0"/>
                <a:cs typeface="Times New Roman" panose="02020603050405020304" pitchFamily="18" charset="0"/>
              </a:rPr>
              <a:t>в </a:t>
            </a:r>
            <a:r>
              <a:rPr lang="en-GB" sz="1400" b="1" dirty="0">
                <a:solidFill>
                  <a:srgbClr val="002060"/>
                </a:solidFill>
                <a:effectLst/>
                <a:latin typeface="Times New Roman" panose="02020603050405020304" pitchFamily="18" charset="0"/>
                <a:cs typeface="Times New Roman" panose="02020603050405020304" pitchFamily="18" charset="0"/>
              </a:rPr>
              <a:t>GSI </a:t>
            </a:r>
            <a:r>
              <a:rPr lang="ru-RU" sz="1400" b="1" dirty="0">
                <a:solidFill>
                  <a:srgbClr val="002060"/>
                </a:solidFill>
                <a:effectLst/>
                <a:latin typeface="Times New Roman" panose="02020603050405020304" pitchFamily="18" charset="0"/>
                <a:cs typeface="Times New Roman" panose="02020603050405020304" pitchFamily="18" charset="0"/>
              </a:rPr>
              <a:t>в Дармштадте.</a:t>
            </a:r>
            <a:r>
              <a:rPr lang="en-US" sz="1400" b="1" dirty="0">
                <a:solidFill>
                  <a:srgbClr val="002060"/>
                </a:solidFill>
                <a:effectLst/>
                <a:latin typeface="Times New Roman" panose="02020603050405020304" pitchFamily="18" charset="0"/>
                <a:cs typeface="Times New Roman" panose="02020603050405020304" pitchFamily="18" charset="0"/>
              </a:rPr>
              <a:t> </a:t>
            </a:r>
            <a:r>
              <a:rPr lang="ru-RU" sz="1400" b="1" dirty="0">
                <a:solidFill>
                  <a:srgbClr val="002060"/>
                </a:solidFill>
                <a:effectLst/>
                <a:latin typeface="Times New Roman" panose="02020603050405020304" pitchFamily="18" charset="0"/>
                <a:cs typeface="Times New Roman" panose="02020603050405020304" pitchFamily="18" charset="0"/>
              </a:rPr>
              <a:t>Метод </a:t>
            </a:r>
            <a:r>
              <a:rPr lang="ru-RU" sz="1400" b="1" dirty="0">
                <a:solidFill>
                  <a:srgbClr val="FF0000"/>
                </a:solidFill>
                <a:effectLst/>
                <a:latin typeface="Times New Roman" panose="02020603050405020304" pitchFamily="18" charset="0"/>
                <a:cs typeface="Times New Roman" panose="02020603050405020304" pitchFamily="18" charset="0"/>
              </a:rPr>
              <a:t>основан на регистрации </a:t>
            </a:r>
            <a:r>
              <a:rPr lang="ru-RU" sz="1400" b="1" dirty="0">
                <a:solidFill>
                  <a:srgbClr val="002060"/>
                </a:solidFill>
                <a:effectLst/>
                <a:latin typeface="Times New Roman" panose="02020603050405020304" pitchFamily="18" charset="0"/>
                <a:cs typeface="Times New Roman" panose="02020603050405020304" pitchFamily="18" charset="0"/>
              </a:rPr>
              <a:t>углового положения иона после некоторого периода свободного движения, то есть </a:t>
            </a:r>
            <a:r>
              <a:rPr lang="ru-RU" sz="1400" b="1" dirty="0" err="1">
                <a:solidFill>
                  <a:srgbClr val="FF0000"/>
                </a:solidFill>
                <a:effectLst/>
                <a:latin typeface="Times New Roman" panose="02020603050405020304" pitchFamily="18" charset="0"/>
                <a:cs typeface="Times New Roman" panose="02020603050405020304" pitchFamily="18" charset="0"/>
              </a:rPr>
              <a:t>конечнои</a:t>
            </a:r>
            <a:r>
              <a:rPr lang="ru-RU" sz="1400" b="1" dirty="0">
                <a:solidFill>
                  <a:srgbClr val="FF0000"/>
                </a:solidFill>
                <a:effectLst/>
                <a:latin typeface="Times New Roman" panose="02020603050405020304" pitchFamily="18" charset="0"/>
                <a:cs typeface="Times New Roman" panose="02020603050405020304" pitchFamily="18" charset="0"/>
              </a:rPr>
              <a:t>̆ фазы его радиального движения</a:t>
            </a:r>
            <a:r>
              <a:rPr lang="ru-RU" sz="1400" b="1" dirty="0">
                <a:solidFill>
                  <a:srgbClr val="002060"/>
                </a:solidFill>
                <a:effectLst/>
                <a:latin typeface="Times New Roman" panose="02020603050405020304" pitchFamily="18" charset="0"/>
                <a:cs typeface="Times New Roman" panose="02020603050405020304" pitchFamily="18" charset="0"/>
              </a:rPr>
              <a:t>.</a:t>
            </a:r>
            <a:r>
              <a:rPr lang="en-US" sz="1400" b="1" dirty="0">
                <a:solidFill>
                  <a:srgbClr val="002060"/>
                </a:solidFill>
                <a:latin typeface="Times New Roman" panose="02020603050405020304" pitchFamily="18" charset="0"/>
                <a:cs typeface="Times New Roman" panose="02020603050405020304" pitchFamily="18" charset="0"/>
              </a:rPr>
              <a:t> </a:t>
            </a:r>
            <a:r>
              <a:rPr lang="ru-RU" sz="1400" b="1" dirty="0">
                <a:solidFill>
                  <a:srgbClr val="002060"/>
                </a:solidFill>
                <a:effectLst/>
                <a:latin typeface="Times New Roman" panose="02020603050405020304" pitchFamily="18" charset="0"/>
                <a:cs typeface="Times New Roman" panose="02020603050405020304" pitchFamily="18" charset="0"/>
              </a:rPr>
              <a:t>После снятия запирающего потенциала с оконечного выходного электрода ловушки, ион под </a:t>
            </a:r>
            <a:r>
              <a:rPr lang="ru-RU" sz="1400" b="1" dirty="0" err="1">
                <a:solidFill>
                  <a:srgbClr val="002060"/>
                </a:solidFill>
                <a:effectLst/>
                <a:latin typeface="Times New Roman" panose="02020603050405020304" pitchFamily="18" charset="0"/>
                <a:cs typeface="Times New Roman" panose="02020603050405020304" pitchFamily="18" charset="0"/>
              </a:rPr>
              <a:t>действием</a:t>
            </a:r>
            <a:r>
              <a:rPr lang="ru-RU" sz="1400" b="1" dirty="0">
                <a:solidFill>
                  <a:srgbClr val="002060"/>
                </a:solidFill>
                <a:effectLst/>
                <a:latin typeface="Times New Roman" panose="02020603050405020304" pitchFamily="18" charset="0"/>
                <a:cs typeface="Times New Roman" panose="02020603050405020304" pitchFamily="18" charset="0"/>
              </a:rPr>
              <a:t> вытягивающего поля движется к детектору через область </a:t>
            </a:r>
            <a:r>
              <a:rPr lang="ru-RU" sz="1400" b="1" dirty="0" err="1">
                <a:solidFill>
                  <a:srgbClr val="002060"/>
                </a:solidFill>
                <a:effectLst/>
                <a:latin typeface="Times New Roman" panose="02020603050405020304" pitchFamily="18" charset="0"/>
                <a:cs typeface="Times New Roman" panose="02020603050405020304" pitchFamily="18" charset="0"/>
              </a:rPr>
              <a:t>дрейфа</a:t>
            </a:r>
            <a:r>
              <a:rPr lang="ru-RU" sz="1400" b="1" dirty="0">
                <a:solidFill>
                  <a:srgbClr val="002060"/>
                </a:solidFill>
                <a:effectLst/>
                <a:latin typeface="Times New Roman" panose="02020603050405020304" pitchFamily="18" charset="0"/>
                <a:cs typeface="Times New Roman" panose="02020603050405020304" pitchFamily="18" charset="0"/>
              </a:rPr>
              <a:t>. При этом в области убывающего магнитного поля еще сохраняется все уменьшающееся вращательное движение и в области с практически отсутствующим магнитным полем траектории ионов расходятся, но так как подобие угловых распределений сохраняется, то в плоскости детектора получается изображение распределения ионов в сечении ловушки, но увеличенное в </a:t>
            </a:r>
            <a:r>
              <a:rPr lang="en-GB" sz="1400" b="1" dirty="0">
                <a:solidFill>
                  <a:srgbClr val="002060"/>
                </a:solidFill>
                <a:effectLst/>
                <a:latin typeface="Times New Roman" panose="02020603050405020304" pitchFamily="18" charset="0"/>
                <a:cs typeface="Times New Roman" panose="02020603050405020304" pitchFamily="18" charset="0"/>
              </a:rPr>
              <a:t>G </a:t>
            </a:r>
            <a:r>
              <a:rPr lang="ru-RU" sz="1400" b="1" dirty="0">
                <a:solidFill>
                  <a:srgbClr val="002060"/>
                </a:solidFill>
                <a:effectLst/>
                <a:latin typeface="Times New Roman" panose="02020603050405020304" pitchFamily="18" charset="0"/>
                <a:cs typeface="Times New Roman" panose="02020603050405020304" pitchFamily="18" charset="0"/>
              </a:rPr>
              <a:t>раз и с постоянным малым фазовым сдвигом.</a:t>
            </a:r>
            <a:endParaRPr lang="ru-RU" sz="1400" b="1"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132E078-7A53-C067-AFEF-E82DB54BA834}"/>
              </a:ext>
            </a:extLst>
          </p:cNvPr>
          <p:cNvSpPr>
            <a:spLocks noGrp="1"/>
          </p:cNvSpPr>
          <p:nvPr>
            <p:ph type="sldNum" sz="quarter" idx="12"/>
          </p:nvPr>
        </p:nvSpPr>
        <p:spPr>
          <a:xfrm>
            <a:off x="8451056" y="6486435"/>
            <a:ext cx="609600" cy="304800"/>
          </a:xfrm>
        </p:spPr>
        <p:txBody>
          <a:bodyPr/>
          <a:lstStyle/>
          <a:p>
            <a:pPr>
              <a:defRPr/>
            </a:pPr>
            <a:fld id="{4A291A04-18D2-47EB-9FC8-A2FBDC4BE716}" type="slidenum">
              <a:rPr lang="en-US" altLang="ru-RU" smtClean="0"/>
              <a:pPr>
                <a:defRPr/>
              </a:pPr>
              <a:t>54</a:t>
            </a:fld>
            <a:endParaRPr lang="en-US" altLang="ru-RU"/>
          </a:p>
        </p:txBody>
      </p:sp>
      <p:sp>
        <p:nvSpPr>
          <p:cNvPr id="8" name="Rectangle 4">
            <a:extLst>
              <a:ext uri="{FF2B5EF4-FFF2-40B4-BE49-F238E27FC236}">
                <a16:creationId xmlns:a16="http://schemas.microsoft.com/office/drawing/2014/main" id="{0344C4DA-AD38-F744-29FF-812836EF0867}"/>
              </a:ext>
            </a:extLst>
          </p:cNvPr>
          <p:cNvSpPr>
            <a:spLocks noGrp="1" noChangeArrowheads="1"/>
          </p:cNvSpPr>
          <p:nvPr>
            <p:ph type="title"/>
          </p:nvPr>
        </p:nvSpPr>
        <p:spPr>
          <a:xfrm>
            <a:off x="517921" y="53420"/>
            <a:ext cx="8108156" cy="629760"/>
          </a:xfrm>
        </p:spPr>
        <p:txBody>
          <a:bodyPr/>
          <a:lstStyle/>
          <a:p>
            <a:r>
              <a:rPr lang="en-US" sz="2800" b="1" dirty="0">
                <a:solidFill>
                  <a:srgbClr val="FF0000"/>
                </a:solidFill>
                <a:latin typeface="TimesNewRomanPSMT"/>
              </a:rPr>
              <a:t>6.3</a:t>
            </a:r>
            <a:r>
              <a:rPr lang="en-US" sz="2800" b="1" dirty="0">
                <a:solidFill>
                  <a:srgbClr val="FF0000"/>
                </a:solidFill>
                <a:effectLst/>
                <a:latin typeface="TimesNewRomanPSMT"/>
              </a:rPr>
              <a:t>. </a:t>
            </a:r>
            <a:r>
              <a:rPr lang="ru-RU" sz="2800" b="1" dirty="0">
                <a:solidFill>
                  <a:srgbClr val="FF0000"/>
                </a:solidFill>
                <a:effectLst/>
                <a:latin typeface="TimesNewRomanPSMT"/>
              </a:rPr>
              <a:t>Метод </a:t>
            </a:r>
            <a:r>
              <a:rPr lang="ru-RU" sz="2800" b="1" dirty="0">
                <a:solidFill>
                  <a:srgbClr val="FF0000"/>
                </a:solidFill>
                <a:latin typeface="TimesNewRomanPSMT"/>
              </a:rPr>
              <a:t>фазового отображения</a:t>
            </a:r>
            <a:endParaRPr lang="ru-RU" sz="2800" dirty="0">
              <a:solidFill>
                <a:srgbClr val="FF0000"/>
              </a:solidFill>
            </a:endParaRPr>
          </a:p>
        </p:txBody>
      </p:sp>
      <p:sp>
        <p:nvSpPr>
          <p:cNvPr id="11" name="TextBox 10">
            <a:extLst>
              <a:ext uri="{FF2B5EF4-FFF2-40B4-BE49-F238E27FC236}">
                <a16:creationId xmlns:a16="http://schemas.microsoft.com/office/drawing/2014/main" id="{881DCC00-33FB-AEDA-CE89-3254DDABC68D}"/>
              </a:ext>
            </a:extLst>
          </p:cNvPr>
          <p:cNvSpPr txBox="1"/>
          <p:nvPr/>
        </p:nvSpPr>
        <p:spPr>
          <a:xfrm>
            <a:off x="221455" y="6483458"/>
            <a:ext cx="8686799" cy="307777"/>
          </a:xfrm>
          <a:prstGeom prst="rect">
            <a:avLst/>
          </a:prstGeom>
          <a:noFill/>
        </p:spPr>
        <p:txBody>
          <a:bodyPr wrap="square">
            <a:spAutoFit/>
          </a:bodyPr>
          <a:lstStyle/>
          <a:p>
            <a:pPr algn="ctr"/>
            <a:r>
              <a:rPr lang="ru-RU" sz="1400" b="1" dirty="0">
                <a:effectLst/>
                <a:latin typeface="TimesNewRomanPSMT"/>
              </a:rPr>
              <a:t>Схема движения ионов из ловушки до позиционно-чувствительного детектора. </a:t>
            </a:r>
            <a:endParaRPr lang="ru-RU" sz="1400" b="1" dirty="0"/>
          </a:p>
        </p:txBody>
      </p:sp>
    </p:spTree>
    <p:extLst>
      <p:ext uri="{BB962C8B-B14F-4D97-AF65-F5344CB8AC3E}">
        <p14:creationId xmlns:p14="http://schemas.microsoft.com/office/powerpoint/2010/main" val="2029474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2E078-7A53-C067-AFEF-E82DB54BA834}"/>
              </a:ext>
            </a:extLst>
          </p:cNvPr>
          <p:cNvSpPr>
            <a:spLocks noGrp="1"/>
          </p:cNvSpPr>
          <p:nvPr>
            <p:ph type="sldNum" sz="quarter" idx="12"/>
          </p:nvPr>
        </p:nvSpPr>
        <p:spPr>
          <a:xfrm>
            <a:off x="8451056" y="6486435"/>
            <a:ext cx="609600" cy="304800"/>
          </a:xfrm>
        </p:spPr>
        <p:txBody>
          <a:bodyPr/>
          <a:lstStyle/>
          <a:p>
            <a:pPr>
              <a:defRPr/>
            </a:pPr>
            <a:fld id="{4A291A04-18D2-47EB-9FC8-A2FBDC4BE716}" type="slidenum">
              <a:rPr lang="en-US" altLang="ru-RU" smtClean="0"/>
              <a:pPr>
                <a:defRPr/>
              </a:pPr>
              <a:t>55</a:t>
            </a:fld>
            <a:endParaRPr lang="en-US" altLang="ru-RU"/>
          </a:p>
        </p:txBody>
      </p:sp>
      <p:sp>
        <p:nvSpPr>
          <p:cNvPr id="8" name="Rectangle 4">
            <a:extLst>
              <a:ext uri="{FF2B5EF4-FFF2-40B4-BE49-F238E27FC236}">
                <a16:creationId xmlns:a16="http://schemas.microsoft.com/office/drawing/2014/main" id="{0344C4DA-AD38-F744-29FF-812836EF0867}"/>
              </a:ext>
            </a:extLst>
          </p:cNvPr>
          <p:cNvSpPr>
            <a:spLocks noGrp="1" noChangeArrowheads="1"/>
          </p:cNvSpPr>
          <p:nvPr>
            <p:ph type="title"/>
          </p:nvPr>
        </p:nvSpPr>
        <p:spPr>
          <a:xfrm>
            <a:off x="517921" y="53419"/>
            <a:ext cx="8108156" cy="803035"/>
          </a:xfrm>
        </p:spPr>
        <p:txBody>
          <a:bodyPr/>
          <a:lstStyle/>
          <a:p>
            <a:r>
              <a:rPr lang="en-US" sz="2800" b="1" dirty="0">
                <a:solidFill>
                  <a:srgbClr val="FF0000"/>
                </a:solidFill>
                <a:latin typeface="TimesNewRomanPSMT"/>
              </a:rPr>
              <a:t>6.3</a:t>
            </a:r>
            <a:r>
              <a:rPr lang="en-US" sz="2800" b="1" dirty="0">
                <a:solidFill>
                  <a:srgbClr val="FF0000"/>
                </a:solidFill>
                <a:effectLst/>
                <a:latin typeface="TimesNewRomanPSMT"/>
              </a:rPr>
              <a:t>. </a:t>
            </a:r>
            <a:r>
              <a:rPr lang="ru-RU" sz="2800" b="1" dirty="0">
                <a:solidFill>
                  <a:srgbClr val="FF0000"/>
                </a:solidFill>
                <a:effectLst/>
                <a:latin typeface="TimesNewRomanPSMT"/>
              </a:rPr>
              <a:t>Метод </a:t>
            </a:r>
            <a:r>
              <a:rPr lang="ru-RU" sz="2800" b="1" dirty="0">
                <a:solidFill>
                  <a:srgbClr val="FF0000"/>
                </a:solidFill>
                <a:latin typeface="TimesNewRomanPSMT"/>
              </a:rPr>
              <a:t>фазового отображения</a:t>
            </a:r>
            <a:endParaRPr lang="ru-RU" sz="2800" dirty="0">
              <a:solidFill>
                <a:srgbClr val="FF0000"/>
              </a:solidFill>
            </a:endParaRPr>
          </a:p>
        </p:txBody>
      </p:sp>
      <p:sp>
        <p:nvSpPr>
          <p:cNvPr id="5" name="TextBox 4">
            <a:extLst>
              <a:ext uri="{FF2B5EF4-FFF2-40B4-BE49-F238E27FC236}">
                <a16:creationId xmlns:a16="http://schemas.microsoft.com/office/drawing/2014/main" id="{1FBB5F27-2DAA-2721-114A-7CC42EA013F4}"/>
              </a:ext>
            </a:extLst>
          </p:cNvPr>
          <p:cNvSpPr txBox="1"/>
          <p:nvPr/>
        </p:nvSpPr>
        <p:spPr>
          <a:xfrm>
            <a:off x="400047" y="805654"/>
            <a:ext cx="8501063" cy="2308324"/>
          </a:xfrm>
          <a:prstGeom prst="rect">
            <a:avLst/>
          </a:prstGeom>
          <a:noFill/>
        </p:spPr>
        <p:txBody>
          <a:bodyPr wrap="square">
            <a:spAutoFit/>
          </a:bodyPr>
          <a:lstStyle/>
          <a:p>
            <a:pPr algn="just"/>
            <a:r>
              <a:rPr lang="ru-RU" sz="2400" b="1" dirty="0">
                <a:solidFill>
                  <a:srgbClr val="002060"/>
                </a:solidFill>
                <a:effectLst/>
                <a:latin typeface="TimesNewRomanPSMT"/>
              </a:rPr>
              <a:t>Для регистрации не только момента попадания иона на поверхность детектора, но и точного положения, которое соответствует проекции </a:t>
            </a:r>
            <a:r>
              <a:rPr lang="ru-RU" sz="2400" b="1" dirty="0" err="1">
                <a:solidFill>
                  <a:srgbClr val="002060"/>
                </a:solidFill>
                <a:effectLst/>
                <a:latin typeface="TimesNewRomanPSMT"/>
              </a:rPr>
              <a:t>конечнои</a:t>
            </a:r>
            <a:r>
              <a:rPr lang="ru-RU" sz="2400" b="1" dirty="0">
                <a:solidFill>
                  <a:srgbClr val="002060"/>
                </a:solidFill>
                <a:effectLst/>
                <a:latin typeface="TimesNewRomanPSMT"/>
              </a:rPr>
              <a:t>̆ точки радиального движения, используется детектор на основе </a:t>
            </a:r>
            <a:r>
              <a:rPr lang="ru-RU" sz="2400" b="1" dirty="0" err="1">
                <a:solidFill>
                  <a:srgbClr val="002060"/>
                </a:solidFill>
                <a:effectLst/>
                <a:latin typeface="TimesNewRomanPSMT"/>
              </a:rPr>
              <a:t>микроканальнои</a:t>
            </a:r>
            <a:r>
              <a:rPr lang="ru-RU" sz="2400" b="1" dirty="0">
                <a:solidFill>
                  <a:srgbClr val="002060"/>
                </a:solidFill>
                <a:effectLst/>
                <a:latin typeface="TimesNewRomanPSMT"/>
              </a:rPr>
              <a:t>̆ пластины с позиционно-чувствительным анодом </a:t>
            </a:r>
            <a:endParaRPr lang="ru-RU" b="1" dirty="0">
              <a:solidFill>
                <a:srgbClr val="002060"/>
              </a:solidFill>
            </a:endParaRPr>
          </a:p>
        </p:txBody>
      </p:sp>
      <p:pic>
        <p:nvPicPr>
          <p:cNvPr id="7" name="Picture 6">
            <a:extLst>
              <a:ext uri="{FF2B5EF4-FFF2-40B4-BE49-F238E27FC236}">
                <a16:creationId xmlns:a16="http://schemas.microsoft.com/office/drawing/2014/main" id="{35DEC69B-632C-BBC1-5A31-4AB03FFF4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346" y="2805120"/>
            <a:ext cx="5371308" cy="3986115"/>
          </a:xfrm>
          <a:prstGeom prst="rect">
            <a:avLst/>
          </a:prstGeom>
        </p:spPr>
      </p:pic>
    </p:spTree>
    <p:extLst>
      <p:ext uri="{BB962C8B-B14F-4D97-AF65-F5344CB8AC3E}">
        <p14:creationId xmlns:p14="http://schemas.microsoft.com/office/powerpoint/2010/main" val="3822258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2E078-7A53-C067-AFEF-E82DB54BA834}"/>
              </a:ext>
            </a:extLst>
          </p:cNvPr>
          <p:cNvSpPr>
            <a:spLocks noGrp="1"/>
          </p:cNvSpPr>
          <p:nvPr>
            <p:ph type="sldNum" sz="quarter" idx="12"/>
          </p:nvPr>
        </p:nvSpPr>
        <p:spPr>
          <a:xfrm>
            <a:off x="8451056" y="6486435"/>
            <a:ext cx="609600" cy="304800"/>
          </a:xfrm>
        </p:spPr>
        <p:txBody>
          <a:bodyPr/>
          <a:lstStyle/>
          <a:p>
            <a:pPr>
              <a:defRPr/>
            </a:pPr>
            <a:fld id="{4A291A04-18D2-47EB-9FC8-A2FBDC4BE716}" type="slidenum">
              <a:rPr lang="en-US" altLang="ru-RU" smtClean="0"/>
              <a:pPr>
                <a:defRPr/>
              </a:pPr>
              <a:t>56</a:t>
            </a:fld>
            <a:endParaRPr lang="en-US" altLang="ru-RU"/>
          </a:p>
        </p:txBody>
      </p:sp>
      <p:sp>
        <p:nvSpPr>
          <p:cNvPr id="8" name="Rectangle 4">
            <a:extLst>
              <a:ext uri="{FF2B5EF4-FFF2-40B4-BE49-F238E27FC236}">
                <a16:creationId xmlns:a16="http://schemas.microsoft.com/office/drawing/2014/main" id="{0344C4DA-AD38-F744-29FF-812836EF0867}"/>
              </a:ext>
            </a:extLst>
          </p:cNvPr>
          <p:cNvSpPr>
            <a:spLocks noGrp="1" noChangeArrowheads="1"/>
          </p:cNvSpPr>
          <p:nvPr>
            <p:ph type="title"/>
          </p:nvPr>
        </p:nvSpPr>
        <p:spPr>
          <a:xfrm>
            <a:off x="517921" y="53419"/>
            <a:ext cx="8108156" cy="803035"/>
          </a:xfrm>
        </p:spPr>
        <p:txBody>
          <a:bodyPr/>
          <a:lstStyle/>
          <a:p>
            <a:r>
              <a:rPr lang="en-US" sz="2800" b="1" dirty="0">
                <a:solidFill>
                  <a:srgbClr val="FF0000"/>
                </a:solidFill>
                <a:latin typeface="TimesNewRomanPSMT"/>
              </a:rPr>
              <a:t>6.3</a:t>
            </a:r>
            <a:r>
              <a:rPr lang="en-US" sz="2800" b="1" dirty="0">
                <a:solidFill>
                  <a:srgbClr val="FF0000"/>
                </a:solidFill>
                <a:effectLst/>
                <a:latin typeface="TimesNewRomanPSMT"/>
              </a:rPr>
              <a:t>. </a:t>
            </a:r>
            <a:r>
              <a:rPr lang="ru-RU" sz="2800" b="1" dirty="0">
                <a:solidFill>
                  <a:srgbClr val="FF0000"/>
                </a:solidFill>
                <a:effectLst/>
                <a:latin typeface="TimesNewRomanPSMT"/>
              </a:rPr>
              <a:t>Метод </a:t>
            </a:r>
            <a:r>
              <a:rPr lang="ru-RU" sz="2800" b="1" dirty="0">
                <a:solidFill>
                  <a:srgbClr val="FF0000"/>
                </a:solidFill>
                <a:latin typeface="TimesNewRomanPSMT"/>
              </a:rPr>
              <a:t>фазового отображения</a:t>
            </a:r>
            <a:endParaRPr lang="ru-RU" sz="2800" dirty="0">
              <a:solidFill>
                <a:srgbClr val="FF0000"/>
              </a:solidFill>
            </a:endParaRPr>
          </a:p>
        </p:txBody>
      </p:sp>
      <p:pic>
        <p:nvPicPr>
          <p:cNvPr id="4" name="Picture 3">
            <a:extLst>
              <a:ext uri="{FF2B5EF4-FFF2-40B4-BE49-F238E27FC236}">
                <a16:creationId xmlns:a16="http://schemas.microsoft.com/office/drawing/2014/main" id="{845019AB-5DE0-DB25-6C7A-1CE88B1C9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6" y="2187832"/>
            <a:ext cx="9029704" cy="2083777"/>
          </a:xfrm>
          <a:prstGeom prst="rect">
            <a:avLst/>
          </a:prstGeom>
        </p:spPr>
      </p:pic>
      <p:sp>
        <p:nvSpPr>
          <p:cNvPr id="9" name="TextBox 8">
            <a:extLst>
              <a:ext uri="{FF2B5EF4-FFF2-40B4-BE49-F238E27FC236}">
                <a16:creationId xmlns:a16="http://schemas.microsoft.com/office/drawing/2014/main" id="{68416B38-7351-2EEC-322B-8F7A6AF8E21D}"/>
              </a:ext>
            </a:extLst>
          </p:cNvPr>
          <p:cNvSpPr txBox="1"/>
          <p:nvPr/>
        </p:nvSpPr>
        <p:spPr>
          <a:xfrm>
            <a:off x="134540" y="4330511"/>
            <a:ext cx="8874918" cy="2123658"/>
          </a:xfrm>
          <a:prstGeom prst="rect">
            <a:avLst/>
          </a:prstGeom>
          <a:noFill/>
        </p:spPr>
        <p:txBody>
          <a:bodyPr wrap="square">
            <a:spAutoFit/>
          </a:bodyPr>
          <a:lstStyle/>
          <a:p>
            <a:pPr algn="just"/>
            <a:r>
              <a:rPr lang="ru-RU" sz="2200" b="1" dirty="0">
                <a:solidFill>
                  <a:srgbClr val="002060"/>
                </a:solidFill>
                <a:effectLst/>
                <a:latin typeface="TimesNewRomanPSMT"/>
              </a:rPr>
              <a:t>Распределения ионов на позиционно-чувствительном детекторе при различных фазах движения:</a:t>
            </a:r>
            <a:r>
              <a:rPr lang="en-US" sz="2200" b="1" dirty="0">
                <a:solidFill>
                  <a:srgbClr val="002060"/>
                </a:solidFill>
                <a:effectLst/>
                <a:latin typeface="TimesNewRomanPSMT"/>
              </a:rPr>
              <a:t> </a:t>
            </a:r>
            <a:r>
              <a:rPr lang="ru-RU" sz="2200" b="1" dirty="0">
                <a:solidFill>
                  <a:srgbClr val="002060"/>
                </a:solidFill>
                <a:effectLst/>
                <a:latin typeface="TimesNewRomanPSMT"/>
              </a:rPr>
              <a:t>а) магнетронного; б) модифицированного циклотронного после его конверсии </a:t>
            </a:r>
            <a:r>
              <a:rPr lang="ru-RU" sz="2200" b="1" dirty="0" err="1">
                <a:solidFill>
                  <a:srgbClr val="002060"/>
                </a:solidFill>
                <a:effectLst/>
                <a:latin typeface="TimesNewRomanPSMT"/>
              </a:rPr>
              <a:t>подачеи</a:t>
            </a:r>
            <a:r>
              <a:rPr lang="ru-RU" sz="2200" b="1" dirty="0">
                <a:solidFill>
                  <a:srgbClr val="002060"/>
                </a:solidFill>
                <a:effectLst/>
                <a:latin typeface="TimesNewRomanPSMT"/>
              </a:rPr>
              <a:t>̆ квадрупольного импульса в магнетронное; в) модифицированного циклотронного; г) совокупности магнетронного и модифицированного циклотронного движений. </a:t>
            </a:r>
            <a:endParaRPr lang="ru-RU" sz="2200" b="1" dirty="0">
              <a:solidFill>
                <a:srgbClr val="002060"/>
              </a:solidFill>
            </a:endParaRPr>
          </a:p>
        </p:txBody>
      </p:sp>
      <p:sp>
        <p:nvSpPr>
          <p:cNvPr id="11" name="TextBox 10">
            <a:extLst>
              <a:ext uri="{FF2B5EF4-FFF2-40B4-BE49-F238E27FC236}">
                <a16:creationId xmlns:a16="http://schemas.microsoft.com/office/drawing/2014/main" id="{DB423BE9-D7C3-226E-E19C-C50211F6ADF7}"/>
              </a:ext>
            </a:extLst>
          </p:cNvPr>
          <p:cNvSpPr txBox="1"/>
          <p:nvPr/>
        </p:nvSpPr>
        <p:spPr>
          <a:xfrm>
            <a:off x="134540" y="856454"/>
            <a:ext cx="8874918" cy="1200329"/>
          </a:xfrm>
          <a:prstGeom prst="rect">
            <a:avLst/>
          </a:prstGeom>
          <a:noFill/>
        </p:spPr>
        <p:txBody>
          <a:bodyPr wrap="square">
            <a:spAutoFit/>
          </a:bodyPr>
          <a:lstStyle/>
          <a:p>
            <a:pPr algn="just"/>
            <a:r>
              <a:rPr lang="ru-RU" sz="2400" b="1" dirty="0">
                <a:effectLst/>
                <a:latin typeface="TimesNewRomanPSMT"/>
              </a:rPr>
              <a:t>Позиционно-</a:t>
            </a:r>
            <a:r>
              <a:rPr lang="ru-RU" sz="2400" b="1" dirty="0" err="1">
                <a:effectLst/>
                <a:latin typeface="TimesNewRomanPSMT"/>
              </a:rPr>
              <a:t>чувствительныи</a:t>
            </a:r>
            <a:r>
              <a:rPr lang="ru-RU" sz="2400" b="1" dirty="0">
                <a:effectLst/>
                <a:latin typeface="TimesNewRomanPSMT"/>
              </a:rPr>
              <a:t>̆ детектор позволяет легко определить фазу медленного магнетронного движения, но не быстрого циклотронного. </a:t>
            </a:r>
            <a:endParaRPr lang="ru-RU" b="1" dirty="0"/>
          </a:p>
        </p:txBody>
      </p:sp>
    </p:spTree>
    <p:extLst>
      <p:ext uri="{BB962C8B-B14F-4D97-AF65-F5344CB8AC3E}">
        <p14:creationId xmlns:p14="http://schemas.microsoft.com/office/powerpoint/2010/main" val="1445357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2E078-7A53-C067-AFEF-E82DB54BA834}"/>
              </a:ext>
            </a:extLst>
          </p:cNvPr>
          <p:cNvSpPr>
            <a:spLocks noGrp="1"/>
          </p:cNvSpPr>
          <p:nvPr>
            <p:ph type="sldNum" sz="quarter" idx="12"/>
          </p:nvPr>
        </p:nvSpPr>
        <p:spPr>
          <a:xfrm>
            <a:off x="8451056" y="6486435"/>
            <a:ext cx="609600" cy="304800"/>
          </a:xfrm>
        </p:spPr>
        <p:txBody>
          <a:bodyPr/>
          <a:lstStyle/>
          <a:p>
            <a:pPr>
              <a:defRPr/>
            </a:pPr>
            <a:fld id="{4A291A04-18D2-47EB-9FC8-A2FBDC4BE716}" type="slidenum">
              <a:rPr lang="en-US" altLang="ru-RU" smtClean="0"/>
              <a:pPr>
                <a:defRPr/>
              </a:pPr>
              <a:t>57</a:t>
            </a:fld>
            <a:endParaRPr lang="en-US" altLang="ru-RU"/>
          </a:p>
        </p:txBody>
      </p:sp>
      <p:sp>
        <p:nvSpPr>
          <p:cNvPr id="8" name="Rectangle 4">
            <a:extLst>
              <a:ext uri="{FF2B5EF4-FFF2-40B4-BE49-F238E27FC236}">
                <a16:creationId xmlns:a16="http://schemas.microsoft.com/office/drawing/2014/main" id="{0344C4DA-AD38-F744-29FF-812836EF0867}"/>
              </a:ext>
            </a:extLst>
          </p:cNvPr>
          <p:cNvSpPr>
            <a:spLocks noGrp="1" noChangeArrowheads="1"/>
          </p:cNvSpPr>
          <p:nvPr>
            <p:ph type="title"/>
          </p:nvPr>
        </p:nvSpPr>
        <p:spPr>
          <a:xfrm>
            <a:off x="517921" y="53419"/>
            <a:ext cx="8108156" cy="803035"/>
          </a:xfrm>
        </p:spPr>
        <p:txBody>
          <a:bodyPr/>
          <a:lstStyle/>
          <a:p>
            <a:r>
              <a:rPr lang="en-US" sz="2800" b="1" dirty="0">
                <a:solidFill>
                  <a:srgbClr val="FF0000"/>
                </a:solidFill>
                <a:latin typeface="TimesNewRomanPSMT"/>
              </a:rPr>
              <a:t>6.3</a:t>
            </a:r>
            <a:r>
              <a:rPr lang="en-US" sz="2800" b="1" dirty="0">
                <a:solidFill>
                  <a:srgbClr val="FF0000"/>
                </a:solidFill>
                <a:effectLst/>
                <a:latin typeface="TimesNewRomanPSMT"/>
              </a:rPr>
              <a:t>. </a:t>
            </a:r>
            <a:r>
              <a:rPr lang="ru-RU" sz="2800" b="1" dirty="0">
                <a:solidFill>
                  <a:srgbClr val="FF0000"/>
                </a:solidFill>
                <a:effectLst/>
                <a:latin typeface="TimesNewRomanPSMT"/>
              </a:rPr>
              <a:t>Метод </a:t>
            </a:r>
            <a:r>
              <a:rPr lang="ru-RU" sz="2800" b="1" dirty="0">
                <a:solidFill>
                  <a:srgbClr val="FF0000"/>
                </a:solidFill>
                <a:latin typeface="TimesNewRomanPSMT"/>
              </a:rPr>
              <a:t>фазового отображения</a:t>
            </a:r>
            <a:endParaRPr lang="ru-RU" sz="2800" dirty="0">
              <a:solidFill>
                <a:srgbClr val="FF0000"/>
              </a:solidFill>
            </a:endParaRPr>
          </a:p>
        </p:txBody>
      </p:sp>
      <p:pic>
        <p:nvPicPr>
          <p:cNvPr id="5" name="Picture 4">
            <a:extLst>
              <a:ext uri="{FF2B5EF4-FFF2-40B4-BE49-F238E27FC236}">
                <a16:creationId xmlns:a16="http://schemas.microsoft.com/office/drawing/2014/main" id="{3460FF34-E4AC-1208-8885-97F946467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307" y="849707"/>
            <a:ext cx="6495384" cy="4727705"/>
          </a:xfrm>
          <a:prstGeom prst="rect">
            <a:avLst/>
          </a:prstGeom>
        </p:spPr>
      </p:pic>
      <p:sp>
        <p:nvSpPr>
          <p:cNvPr id="7" name="TextBox 6">
            <a:extLst>
              <a:ext uri="{FF2B5EF4-FFF2-40B4-BE49-F238E27FC236}">
                <a16:creationId xmlns:a16="http://schemas.microsoft.com/office/drawing/2014/main" id="{6B7C8AEF-FE39-F848-08E8-C06997537241}"/>
              </a:ext>
            </a:extLst>
          </p:cNvPr>
          <p:cNvSpPr txBox="1"/>
          <p:nvPr/>
        </p:nvSpPr>
        <p:spPr>
          <a:xfrm>
            <a:off x="288463" y="5584159"/>
            <a:ext cx="8567072" cy="1200329"/>
          </a:xfrm>
          <a:prstGeom prst="rect">
            <a:avLst/>
          </a:prstGeom>
          <a:noFill/>
        </p:spPr>
        <p:txBody>
          <a:bodyPr wrap="square">
            <a:spAutoFit/>
          </a:bodyPr>
          <a:lstStyle/>
          <a:p>
            <a:pPr algn="just"/>
            <a:r>
              <a:rPr lang="ru-RU" sz="1800" b="1" dirty="0">
                <a:solidFill>
                  <a:srgbClr val="002060"/>
                </a:solidFill>
                <a:effectLst/>
                <a:cs typeface="Times New Roman" panose="02020603050405020304" pitchFamily="18" charset="0"/>
              </a:rPr>
              <a:t>Распределение зарегистрированных ионов и проекции распределения на координатные оси.</a:t>
            </a:r>
            <a:r>
              <a:rPr lang="ru-RU" sz="1800" b="1" dirty="0">
                <a:solidFill>
                  <a:srgbClr val="002060"/>
                </a:solidFill>
                <a:cs typeface="Times New Roman" panose="02020603050405020304" pitchFamily="18" charset="0"/>
              </a:rPr>
              <a:t> П</a:t>
            </a:r>
            <a:r>
              <a:rPr lang="ru-RU" sz="1800" b="1" dirty="0">
                <a:solidFill>
                  <a:srgbClr val="002060"/>
                </a:solidFill>
                <a:effectLst/>
                <a:cs typeface="Times New Roman" panose="02020603050405020304" pitchFamily="18" charset="0"/>
              </a:rPr>
              <a:t>оказана проекция ионов </a:t>
            </a:r>
            <a:r>
              <a:rPr lang="ru-RU" sz="1800" b="1" baseline="30000" dirty="0">
                <a:solidFill>
                  <a:srgbClr val="002060"/>
                </a:solidFill>
                <a:effectLst/>
                <a:cs typeface="Times New Roman" panose="02020603050405020304" pitchFamily="18" charset="0"/>
              </a:rPr>
              <a:t>40</a:t>
            </a:r>
            <a:r>
              <a:rPr lang="en-GB" sz="1800" b="1" dirty="0">
                <a:solidFill>
                  <a:srgbClr val="002060"/>
                </a:solidFill>
                <a:effectLst/>
                <a:cs typeface="Times New Roman" panose="02020603050405020304" pitchFamily="18" charset="0"/>
              </a:rPr>
              <a:t>Ca</a:t>
            </a:r>
            <a:r>
              <a:rPr lang="en-GB" sz="1800" b="1" baseline="30000" dirty="0">
                <a:solidFill>
                  <a:srgbClr val="002060"/>
                </a:solidFill>
                <a:effectLst/>
                <a:cs typeface="Times New Roman" panose="02020603050405020304" pitchFamily="18" charset="0"/>
              </a:rPr>
              <a:t>+</a:t>
            </a:r>
            <a:r>
              <a:rPr lang="en-GB" sz="1800" b="1" dirty="0">
                <a:solidFill>
                  <a:srgbClr val="002060"/>
                </a:solidFill>
                <a:effectLst/>
                <a:cs typeface="Times New Roman" panose="02020603050405020304" pitchFamily="18" charset="0"/>
              </a:rPr>
              <a:t>, </a:t>
            </a:r>
            <a:r>
              <a:rPr lang="ru-RU" sz="1800" b="1" dirty="0">
                <a:solidFill>
                  <a:srgbClr val="002060"/>
                </a:solidFill>
                <a:effectLst/>
                <a:cs typeface="Times New Roman" panose="02020603050405020304" pitchFamily="18" charset="0"/>
              </a:rPr>
              <a:t>находящихся в центре ловушки на установке </a:t>
            </a:r>
            <a:r>
              <a:rPr lang="en-GB" sz="1800" b="1" dirty="0">
                <a:solidFill>
                  <a:srgbClr val="002060"/>
                </a:solidFill>
                <a:effectLst/>
                <a:cs typeface="Times New Roman" panose="02020603050405020304" pitchFamily="18" charset="0"/>
              </a:rPr>
              <a:t>SHIP-TRAP. </a:t>
            </a:r>
            <a:r>
              <a:rPr lang="ru-RU" sz="1800" b="1" dirty="0">
                <a:solidFill>
                  <a:srgbClr val="002060"/>
                </a:solidFill>
                <a:effectLst/>
                <a:cs typeface="Times New Roman" panose="02020603050405020304" pitchFamily="18" charset="0"/>
              </a:rPr>
              <a:t>Распределение 1336 ионов, время накопления данных – 5 минут. </a:t>
            </a:r>
            <a:endParaRPr lang="ru-RU" sz="1800" b="1"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3029676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306512" y="114752"/>
            <a:ext cx="6380163" cy="914400"/>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eaLnBrk="1" hangingPunct="1">
              <a:tabLst>
                <a:tab pos="628650" algn="l"/>
              </a:tabLst>
              <a:defRPr/>
            </a:pPr>
            <a:r>
              <a:rPr lang="en-US" sz="2600" b="1" dirty="0">
                <a:solidFill>
                  <a:srgbClr val="FF0000"/>
                </a:solidFill>
              </a:rPr>
              <a:t>ISOLTRAP</a:t>
            </a:r>
            <a:endParaRPr lang="ru-RU" sz="2600" b="1" dirty="0">
              <a:solidFill>
                <a:srgbClr val="FF0000"/>
              </a:solidFill>
            </a:endParaRPr>
          </a:p>
          <a:p>
            <a:pPr algn="ctr" eaLnBrk="1" hangingPunct="1">
              <a:tabLst>
                <a:tab pos="628650" algn="l"/>
              </a:tabLst>
              <a:defRPr/>
            </a:pPr>
            <a:r>
              <a:rPr lang="en-US" sz="2600" b="1" dirty="0">
                <a:solidFill>
                  <a:srgbClr val="FF0000"/>
                </a:solidFill>
              </a:rPr>
              <a:t>CERN, Switzerland</a:t>
            </a:r>
          </a:p>
        </p:txBody>
      </p:sp>
      <p:sp>
        <p:nvSpPr>
          <p:cNvPr id="49156" name="Text Box 12"/>
          <p:cNvSpPr txBox="1">
            <a:spLocks noChangeArrowheads="1"/>
          </p:cNvSpPr>
          <p:nvPr/>
        </p:nvSpPr>
        <p:spPr bwMode="auto">
          <a:xfrm>
            <a:off x="7512050" y="5961063"/>
            <a:ext cx="349250" cy="188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marL="285750" indent="-285750" eaLnBrk="0" hangingPunct="0">
              <a:defRPr sz="2400">
                <a:solidFill>
                  <a:schemeClr val="tx1"/>
                </a:solidFill>
                <a:latin typeface="Times New Roman" charset="0"/>
                <a:ea typeface="Arial" charset="0"/>
              </a:defRPr>
            </a:lvl1pPr>
            <a:lvl2pPr marL="742950" indent="-285750" eaLnBrk="0" hangingPunct="0">
              <a:defRPr sz="2400">
                <a:solidFill>
                  <a:schemeClr val="tx1"/>
                </a:solidFill>
                <a:latin typeface="Times New Roman" charset="0"/>
                <a:ea typeface="Arial" charset="0"/>
              </a:defRPr>
            </a:lvl2pPr>
            <a:lvl3pPr marL="1143000" indent="-228600" eaLnBrk="0" hangingPunct="0">
              <a:defRPr sz="2400">
                <a:solidFill>
                  <a:schemeClr val="tx1"/>
                </a:solidFill>
                <a:latin typeface="Times New Roman" charset="0"/>
                <a:ea typeface="Arial" charset="0"/>
              </a:defRPr>
            </a:lvl3pPr>
            <a:lvl4pPr marL="1600200" indent="-228600" eaLnBrk="0" hangingPunct="0">
              <a:defRPr sz="2400">
                <a:solidFill>
                  <a:schemeClr val="tx1"/>
                </a:solidFill>
                <a:latin typeface="Times New Roman" charset="0"/>
                <a:ea typeface="Arial" charset="0"/>
              </a:defRPr>
            </a:lvl4pPr>
            <a:lvl5pPr marL="2057400" indent="-228600" eaLnBrk="0" hangingPunct="0">
              <a:defRPr sz="2400">
                <a:solidFill>
                  <a:schemeClr val="tx1"/>
                </a:solidFill>
                <a:latin typeface="Times New Roman" charset="0"/>
                <a:ea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defRPr>
            </a:lvl9pPr>
          </a:lstStyle>
          <a:p>
            <a:pPr eaLnBrk="1" hangingPunct="1">
              <a:spcBef>
                <a:spcPct val="50000"/>
              </a:spcBef>
              <a:defRPr/>
            </a:pPr>
            <a:endParaRPr lang="ru-RU" sz="1400" b="1" baseline="30000">
              <a:latin typeface="Arial" charset="0"/>
              <a:cs typeface="+mn-cs"/>
            </a:endParaRPr>
          </a:p>
        </p:txBody>
      </p:sp>
      <p:sp>
        <p:nvSpPr>
          <p:cNvPr id="49157" name="Text Box 15"/>
          <p:cNvSpPr txBox="1">
            <a:spLocks noChangeArrowheads="1"/>
          </p:cNvSpPr>
          <p:nvPr/>
        </p:nvSpPr>
        <p:spPr bwMode="auto">
          <a:xfrm>
            <a:off x="6115050" y="5934075"/>
            <a:ext cx="261938" cy="133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marL="285750" indent="-285750" eaLnBrk="0" hangingPunct="0">
              <a:defRPr sz="2400">
                <a:solidFill>
                  <a:schemeClr val="tx1"/>
                </a:solidFill>
                <a:latin typeface="Times New Roman" charset="0"/>
                <a:ea typeface="Arial" charset="0"/>
              </a:defRPr>
            </a:lvl1pPr>
            <a:lvl2pPr marL="742950" indent="-285750" eaLnBrk="0" hangingPunct="0">
              <a:defRPr sz="2400">
                <a:solidFill>
                  <a:schemeClr val="tx1"/>
                </a:solidFill>
                <a:latin typeface="Times New Roman" charset="0"/>
                <a:ea typeface="Arial" charset="0"/>
              </a:defRPr>
            </a:lvl2pPr>
            <a:lvl3pPr marL="1143000" indent="-228600" eaLnBrk="0" hangingPunct="0">
              <a:defRPr sz="2400">
                <a:solidFill>
                  <a:schemeClr val="tx1"/>
                </a:solidFill>
                <a:latin typeface="Times New Roman" charset="0"/>
                <a:ea typeface="Arial" charset="0"/>
              </a:defRPr>
            </a:lvl3pPr>
            <a:lvl4pPr marL="1600200" indent="-228600" eaLnBrk="0" hangingPunct="0">
              <a:defRPr sz="2400">
                <a:solidFill>
                  <a:schemeClr val="tx1"/>
                </a:solidFill>
                <a:latin typeface="Times New Roman" charset="0"/>
                <a:ea typeface="Arial" charset="0"/>
              </a:defRPr>
            </a:lvl4pPr>
            <a:lvl5pPr marL="2057400" indent="-228600" eaLnBrk="0" hangingPunct="0">
              <a:defRPr sz="2400">
                <a:solidFill>
                  <a:schemeClr val="tx1"/>
                </a:solidFill>
                <a:latin typeface="Times New Roman" charset="0"/>
                <a:ea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defRPr>
            </a:lvl9pPr>
          </a:lstStyle>
          <a:p>
            <a:pPr eaLnBrk="1" hangingPunct="1">
              <a:spcBef>
                <a:spcPct val="50000"/>
              </a:spcBef>
              <a:defRPr/>
            </a:pPr>
            <a:r>
              <a:rPr lang="de-DE" sz="1400" b="1" baseline="30000">
                <a:latin typeface="Arial" charset="0"/>
                <a:cs typeface="+mn-cs"/>
              </a:rPr>
              <a:t>  </a:t>
            </a:r>
          </a:p>
        </p:txBody>
      </p:sp>
      <p:sp>
        <p:nvSpPr>
          <p:cNvPr id="49158" name="Text Box 24"/>
          <p:cNvSpPr txBox="1">
            <a:spLocks noChangeArrowheads="1"/>
          </p:cNvSpPr>
          <p:nvPr/>
        </p:nvSpPr>
        <p:spPr bwMode="auto">
          <a:xfrm>
            <a:off x="5027613" y="6088063"/>
            <a:ext cx="269875" cy="149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marL="285750" indent="-285750" eaLnBrk="0" hangingPunct="0">
              <a:defRPr sz="2400">
                <a:solidFill>
                  <a:schemeClr val="tx1"/>
                </a:solidFill>
                <a:latin typeface="Times New Roman" charset="0"/>
                <a:ea typeface="Arial" charset="0"/>
              </a:defRPr>
            </a:lvl1pPr>
            <a:lvl2pPr marL="742950" indent="-285750" eaLnBrk="0" hangingPunct="0">
              <a:defRPr sz="2400">
                <a:solidFill>
                  <a:schemeClr val="tx1"/>
                </a:solidFill>
                <a:latin typeface="Times New Roman" charset="0"/>
                <a:ea typeface="Arial" charset="0"/>
              </a:defRPr>
            </a:lvl2pPr>
            <a:lvl3pPr marL="1143000" indent="-228600" eaLnBrk="0" hangingPunct="0">
              <a:defRPr sz="2400">
                <a:solidFill>
                  <a:schemeClr val="tx1"/>
                </a:solidFill>
                <a:latin typeface="Times New Roman" charset="0"/>
                <a:ea typeface="Arial" charset="0"/>
              </a:defRPr>
            </a:lvl3pPr>
            <a:lvl4pPr marL="1600200" indent="-228600" eaLnBrk="0" hangingPunct="0">
              <a:defRPr sz="2400">
                <a:solidFill>
                  <a:schemeClr val="tx1"/>
                </a:solidFill>
                <a:latin typeface="Times New Roman" charset="0"/>
                <a:ea typeface="Arial" charset="0"/>
              </a:defRPr>
            </a:lvl4pPr>
            <a:lvl5pPr marL="2057400" indent="-228600" eaLnBrk="0" hangingPunct="0">
              <a:defRPr sz="2400">
                <a:solidFill>
                  <a:schemeClr val="tx1"/>
                </a:solidFill>
                <a:latin typeface="Times New Roman" charset="0"/>
                <a:ea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defRPr>
            </a:lvl9pPr>
          </a:lstStyle>
          <a:p>
            <a:pPr eaLnBrk="1" hangingPunct="1">
              <a:spcBef>
                <a:spcPct val="50000"/>
              </a:spcBef>
              <a:defRPr/>
            </a:pPr>
            <a:r>
              <a:rPr lang="de-DE" sz="1400" b="1" baseline="30000">
                <a:latin typeface="Arial" charset="0"/>
                <a:cs typeface="+mn-cs"/>
              </a:rPr>
              <a:t>  </a:t>
            </a:r>
          </a:p>
        </p:txBody>
      </p:sp>
      <p:sp>
        <p:nvSpPr>
          <p:cNvPr id="3" name="Slide Number Placeholder 2">
            <a:extLst>
              <a:ext uri="{FF2B5EF4-FFF2-40B4-BE49-F238E27FC236}">
                <a16:creationId xmlns:a16="http://schemas.microsoft.com/office/drawing/2014/main" id="{586ACCD0-3977-F19F-D2E9-089E4D65317A}"/>
              </a:ext>
            </a:extLst>
          </p:cNvPr>
          <p:cNvSpPr>
            <a:spLocks noGrp="1"/>
          </p:cNvSpPr>
          <p:nvPr>
            <p:ph type="sldNum" sz="quarter" idx="12"/>
          </p:nvPr>
        </p:nvSpPr>
        <p:spPr>
          <a:xfrm>
            <a:off x="8534400" y="6498092"/>
            <a:ext cx="609600" cy="304800"/>
          </a:xfrm>
        </p:spPr>
        <p:txBody>
          <a:bodyPr/>
          <a:lstStyle/>
          <a:p>
            <a:pPr>
              <a:defRPr/>
            </a:pPr>
            <a:fld id="{8A9BAA2A-2904-447A-95EE-B3ACD1B61077}" type="slidenum">
              <a:rPr lang="en-US" altLang="ru-RU" smtClean="0"/>
              <a:pPr>
                <a:defRPr/>
              </a:pPr>
              <a:t>58</a:t>
            </a:fld>
            <a:endParaRPr lang="en-US" altLang="ru-RU" dirty="0"/>
          </a:p>
        </p:txBody>
      </p:sp>
      <p:pic>
        <p:nvPicPr>
          <p:cNvPr id="4" name="Picture 3">
            <a:extLst>
              <a:ext uri="{FF2B5EF4-FFF2-40B4-BE49-F238E27FC236}">
                <a16:creationId xmlns:a16="http://schemas.microsoft.com/office/drawing/2014/main" id="{ED7C08AE-9D9C-F817-F708-04F07486C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31" y="1029152"/>
            <a:ext cx="8256137" cy="5714096"/>
          </a:xfrm>
          <a:prstGeom prst="rect">
            <a:avLst/>
          </a:prstGeom>
        </p:spPr>
      </p:pic>
      <p:sp>
        <p:nvSpPr>
          <p:cNvPr id="5" name="Rectangle 4">
            <a:extLst>
              <a:ext uri="{FF2B5EF4-FFF2-40B4-BE49-F238E27FC236}">
                <a16:creationId xmlns:a16="http://schemas.microsoft.com/office/drawing/2014/main" id="{798D4887-FC06-7739-9A43-D3D5B9E88958}"/>
              </a:ext>
            </a:extLst>
          </p:cNvPr>
          <p:cNvSpPr/>
          <p:nvPr/>
        </p:nvSpPr>
        <p:spPr>
          <a:xfrm>
            <a:off x="5027613" y="4851400"/>
            <a:ext cx="1728787" cy="609600"/>
          </a:xfrm>
          <a:prstGeom prst="rect">
            <a:avLst/>
          </a:prstGeom>
          <a:noFill/>
          <a:ln w="317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306512" y="114752"/>
            <a:ext cx="6380163" cy="914400"/>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eaLnBrk="1" hangingPunct="1">
              <a:tabLst>
                <a:tab pos="628650" algn="l"/>
              </a:tabLst>
              <a:defRPr/>
            </a:pPr>
            <a:r>
              <a:rPr lang="en-US" sz="2600" b="1" dirty="0">
                <a:solidFill>
                  <a:srgbClr val="FF0000"/>
                </a:solidFill>
              </a:rPr>
              <a:t>SHIPTRAP</a:t>
            </a:r>
            <a:endParaRPr lang="ru-RU" sz="2600" b="1" dirty="0">
              <a:solidFill>
                <a:srgbClr val="FF0000"/>
              </a:solidFill>
            </a:endParaRPr>
          </a:p>
          <a:p>
            <a:pPr algn="ctr" eaLnBrk="1" hangingPunct="1">
              <a:tabLst>
                <a:tab pos="628650" algn="l"/>
              </a:tabLst>
              <a:defRPr/>
            </a:pPr>
            <a:r>
              <a:rPr lang="en-US" sz="2600" b="1" dirty="0">
                <a:solidFill>
                  <a:srgbClr val="FF0000"/>
                </a:solidFill>
              </a:rPr>
              <a:t>SHIP separator, GSI, Germany</a:t>
            </a:r>
          </a:p>
        </p:txBody>
      </p:sp>
      <p:sp>
        <p:nvSpPr>
          <p:cNvPr id="49156" name="Text Box 12"/>
          <p:cNvSpPr txBox="1">
            <a:spLocks noChangeArrowheads="1"/>
          </p:cNvSpPr>
          <p:nvPr/>
        </p:nvSpPr>
        <p:spPr bwMode="auto">
          <a:xfrm>
            <a:off x="7512050" y="5961063"/>
            <a:ext cx="349250" cy="188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marL="285750" indent="-285750" eaLnBrk="0" hangingPunct="0">
              <a:defRPr sz="2400">
                <a:solidFill>
                  <a:schemeClr val="tx1"/>
                </a:solidFill>
                <a:latin typeface="Times New Roman" charset="0"/>
                <a:ea typeface="Arial" charset="0"/>
              </a:defRPr>
            </a:lvl1pPr>
            <a:lvl2pPr marL="742950" indent="-285750" eaLnBrk="0" hangingPunct="0">
              <a:defRPr sz="2400">
                <a:solidFill>
                  <a:schemeClr val="tx1"/>
                </a:solidFill>
                <a:latin typeface="Times New Roman" charset="0"/>
                <a:ea typeface="Arial" charset="0"/>
              </a:defRPr>
            </a:lvl2pPr>
            <a:lvl3pPr marL="1143000" indent="-228600" eaLnBrk="0" hangingPunct="0">
              <a:defRPr sz="2400">
                <a:solidFill>
                  <a:schemeClr val="tx1"/>
                </a:solidFill>
                <a:latin typeface="Times New Roman" charset="0"/>
                <a:ea typeface="Arial" charset="0"/>
              </a:defRPr>
            </a:lvl3pPr>
            <a:lvl4pPr marL="1600200" indent="-228600" eaLnBrk="0" hangingPunct="0">
              <a:defRPr sz="2400">
                <a:solidFill>
                  <a:schemeClr val="tx1"/>
                </a:solidFill>
                <a:latin typeface="Times New Roman" charset="0"/>
                <a:ea typeface="Arial" charset="0"/>
              </a:defRPr>
            </a:lvl4pPr>
            <a:lvl5pPr marL="2057400" indent="-228600" eaLnBrk="0" hangingPunct="0">
              <a:defRPr sz="2400">
                <a:solidFill>
                  <a:schemeClr val="tx1"/>
                </a:solidFill>
                <a:latin typeface="Times New Roman" charset="0"/>
                <a:ea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defRPr>
            </a:lvl9pPr>
          </a:lstStyle>
          <a:p>
            <a:pPr eaLnBrk="1" hangingPunct="1">
              <a:spcBef>
                <a:spcPct val="50000"/>
              </a:spcBef>
              <a:defRPr/>
            </a:pPr>
            <a:endParaRPr lang="ru-RU" sz="1400" b="1" baseline="30000">
              <a:latin typeface="Arial" charset="0"/>
              <a:cs typeface="+mn-cs"/>
            </a:endParaRPr>
          </a:p>
        </p:txBody>
      </p:sp>
      <p:sp>
        <p:nvSpPr>
          <p:cNvPr id="49157" name="Text Box 15"/>
          <p:cNvSpPr txBox="1">
            <a:spLocks noChangeArrowheads="1"/>
          </p:cNvSpPr>
          <p:nvPr/>
        </p:nvSpPr>
        <p:spPr bwMode="auto">
          <a:xfrm>
            <a:off x="6115050" y="5934075"/>
            <a:ext cx="261938" cy="133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marL="285750" indent="-285750" eaLnBrk="0" hangingPunct="0">
              <a:defRPr sz="2400">
                <a:solidFill>
                  <a:schemeClr val="tx1"/>
                </a:solidFill>
                <a:latin typeface="Times New Roman" charset="0"/>
                <a:ea typeface="Arial" charset="0"/>
              </a:defRPr>
            </a:lvl1pPr>
            <a:lvl2pPr marL="742950" indent="-285750" eaLnBrk="0" hangingPunct="0">
              <a:defRPr sz="2400">
                <a:solidFill>
                  <a:schemeClr val="tx1"/>
                </a:solidFill>
                <a:latin typeface="Times New Roman" charset="0"/>
                <a:ea typeface="Arial" charset="0"/>
              </a:defRPr>
            </a:lvl2pPr>
            <a:lvl3pPr marL="1143000" indent="-228600" eaLnBrk="0" hangingPunct="0">
              <a:defRPr sz="2400">
                <a:solidFill>
                  <a:schemeClr val="tx1"/>
                </a:solidFill>
                <a:latin typeface="Times New Roman" charset="0"/>
                <a:ea typeface="Arial" charset="0"/>
              </a:defRPr>
            </a:lvl3pPr>
            <a:lvl4pPr marL="1600200" indent="-228600" eaLnBrk="0" hangingPunct="0">
              <a:defRPr sz="2400">
                <a:solidFill>
                  <a:schemeClr val="tx1"/>
                </a:solidFill>
                <a:latin typeface="Times New Roman" charset="0"/>
                <a:ea typeface="Arial" charset="0"/>
              </a:defRPr>
            </a:lvl4pPr>
            <a:lvl5pPr marL="2057400" indent="-228600" eaLnBrk="0" hangingPunct="0">
              <a:defRPr sz="2400">
                <a:solidFill>
                  <a:schemeClr val="tx1"/>
                </a:solidFill>
                <a:latin typeface="Times New Roman" charset="0"/>
                <a:ea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defRPr>
            </a:lvl9pPr>
          </a:lstStyle>
          <a:p>
            <a:pPr eaLnBrk="1" hangingPunct="1">
              <a:spcBef>
                <a:spcPct val="50000"/>
              </a:spcBef>
              <a:defRPr/>
            </a:pPr>
            <a:r>
              <a:rPr lang="de-DE" sz="1400" b="1" baseline="30000">
                <a:latin typeface="Arial" charset="0"/>
                <a:cs typeface="+mn-cs"/>
              </a:rPr>
              <a:t>  </a:t>
            </a:r>
          </a:p>
        </p:txBody>
      </p:sp>
      <p:sp>
        <p:nvSpPr>
          <p:cNvPr id="49158" name="Text Box 24"/>
          <p:cNvSpPr txBox="1">
            <a:spLocks noChangeArrowheads="1"/>
          </p:cNvSpPr>
          <p:nvPr/>
        </p:nvSpPr>
        <p:spPr bwMode="auto">
          <a:xfrm>
            <a:off x="5027613" y="6088063"/>
            <a:ext cx="269875" cy="149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marL="285750" indent="-285750" eaLnBrk="0" hangingPunct="0">
              <a:defRPr sz="2400">
                <a:solidFill>
                  <a:schemeClr val="tx1"/>
                </a:solidFill>
                <a:latin typeface="Times New Roman" charset="0"/>
                <a:ea typeface="Arial" charset="0"/>
              </a:defRPr>
            </a:lvl1pPr>
            <a:lvl2pPr marL="742950" indent="-285750" eaLnBrk="0" hangingPunct="0">
              <a:defRPr sz="2400">
                <a:solidFill>
                  <a:schemeClr val="tx1"/>
                </a:solidFill>
                <a:latin typeface="Times New Roman" charset="0"/>
                <a:ea typeface="Arial" charset="0"/>
              </a:defRPr>
            </a:lvl2pPr>
            <a:lvl3pPr marL="1143000" indent="-228600" eaLnBrk="0" hangingPunct="0">
              <a:defRPr sz="2400">
                <a:solidFill>
                  <a:schemeClr val="tx1"/>
                </a:solidFill>
                <a:latin typeface="Times New Roman" charset="0"/>
                <a:ea typeface="Arial" charset="0"/>
              </a:defRPr>
            </a:lvl3pPr>
            <a:lvl4pPr marL="1600200" indent="-228600" eaLnBrk="0" hangingPunct="0">
              <a:defRPr sz="2400">
                <a:solidFill>
                  <a:schemeClr val="tx1"/>
                </a:solidFill>
                <a:latin typeface="Times New Roman" charset="0"/>
                <a:ea typeface="Arial" charset="0"/>
              </a:defRPr>
            </a:lvl4pPr>
            <a:lvl5pPr marL="2057400" indent="-228600" eaLnBrk="0" hangingPunct="0">
              <a:defRPr sz="2400">
                <a:solidFill>
                  <a:schemeClr val="tx1"/>
                </a:solidFill>
                <a:latin typeface="Times New Roman" charset="0"/>
                <a:ea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defRPr>
            </a:lvl9pPr>
          </a:lstStyle>
          <a:p>
            <a:pPr eaLnBrk="1" hangingPunct="1">
              <a:spcBef>
                <a:spcPct val="50000"/>
              </a:spcBef>
              <a:defRPr/>
            </a:pPr>
            <a:r>
              <a:rPr lang="de-DE" sz="1400" b="1" baseline="30000">
                <a:latin typeface="Arial" charset="0"/>
                <a:cs typeface="+mn-cs"/>
              </a:rPr>
              <a:t>  </a:t>
            </a:r>
          </a:p>
        </p:txBody>
      </p:sp>
      <p:sp>
        <p:nvSpPr>
          <p:cNvPr id="3" name="Slide Number Placeholder 2">
            <a:extLst>
              <a:ext uri="{FF2B5EF4-FFF2-40B4-BE49-F238E27FC236}">
                <a16:creationId xmlns:a16="http://schemas.microsoft.com/office/drawing/2014/main" id="{586ACCD0-3977-F19F-D2E9-089E4D65317A}"/>
              </a:ext>
            </a:extLst>
          </p:cNvPr>
          <p:cNvSpPr>
            <a:spLocks noGrp="1"/>
          </p:cNvSpPr>
          <p:nvPr>
            <p:ph type="sldNum" sz="quarter" idx="12"/>
          </p:nvPr>
        </p:nvSpPr>
        <p:spPr/>
        <p:txBody>
          <a:bodyPr/>
          <a:lstStyle/>
          <a:p>
            <a:pPr>
              <a:defRPr/>
            </a:pPr>
            <a:fld id="{8A9BAA2A-2904-447A-95EE-B3ACD1B61077}" type="slidenum">
              <a:rPr lang="en-US" altLang="ru-RU" smtClean="0"/>
              <a:pPr>
                <a:defRPr/>
              </a:pPr>
              <a:t>59</a:t>
            </a:fld>
            <a:endParaRPr lang="en-US" altLang="ru-RU"/>
          </a:p>
        </p:txBody>
      </p:sp>
      <p:pic>
        <p:nvPicPr>
          <p:cNvPr id="4" name="Picture 3">
            <a:extLst>
              <a:ext uri="{FF2B5EF4-FFF2-40B4-BE49-F238E27FC236}">
                <a16:creationId xmlns:a16="http://schemas.microsoft.com/office/drawing/2014/main" id="{1DCF0B09-2511-1E2E-9DF5-4C59AD4F8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 y="1695845"/>
            <a:ext cx="9154477" cy="2576279"/>
          </a:xfrm>
          <a:prstGeom prst="rect">
            <a:avLst/>
          </a:prstGeom>
        </p:spPr>
      </p:pic>
      <p:sp>
        <p:nvSpPr>
          <p:cNvPr id="9" name="TextBox 8">
            <a:extLst>
              <a:ext uri="{FF2B5EF4-FFF2-40B4-BE49-F238E27FC236}">
                <a16:creationId xmlns:a16="http://schemas.microsoft.com/office/drawing/2014/main" id="{25346043-9BAC-0EF2-10E1-B85D093EF18E}"/>
              </a:ext>
            </a:extLst>
          </p:cNvPr>
          <p:cNvSpPr txBox="1"/>
          <p:nvPr/>
        </p:nvSpPr>
        <p:spPr>
          <a:xfrm>
            <a:off x="319985" y="4531459"/>
            <a:ext cx="8493551" cy="1631216"/>
          </a:xfrm>
          <a:prstGeom prst="rect">
            <a:avLst/>
          </a:prstGeom>
          <a:noFill/>
        </p:spPr>
        <p:txBody>
          <a:bodyPr wrap="square">
            <a:spAutoFit/>
          </a:bodyPr>
          <a:lstStyle/>
          <a:p>
            <a:pPr algn="just"/>
            <a:r>
              <a:rPr lang="en-GB" sz="2000" b="1" dirty="0">
                <a:solidFill>
                  <a:srgbClr val="002060"/>
                </a:solidFill>
                <a:effectLst/>
                <a:cs typeface="Times New Roman" panose="02020603050405020304" pitchFamily="18" charset="0"/>
              </a:rPr>
              <a:t>A schematic view of the SHIPTRAP facility. Beam from SHIP is thermalized in the cryogenic-gas stopping cell, and extracted, cooled, accumulated, and bunched before it is directed to a 7 T Penning trap. A surface ionization and a laser ablation sources are used to perform measurements on calibrants. D1–D4 and D* are detector positions.</a:t>
            </a:r>
            <a:endParaRPr lang="en-GB" sz="2000" b="1" dirty="0">
              <a:solidFill>
                <a:srgbClr val="002060"/>
              </a:solidFill>
              <a:cs typeface="Times New Roman" panose="02020603050405020304" pitchFamily="18" charset="0"/>
            </a:endParaRPr>
          </a:p>
        </p:txBody>
      </p:sp>
      <p:sp>
        <p:nvSpPr>
          <p:cNvPr id="2" name="Rectangle 1">
            <a:extLst>
              <a:ext uri="{FF2B5EF4-FFF2-40B4-BE49-F238E27FC236}">
                <a16:creationId xmlns:a16="http://schemas.microsoft.com/office/drawing/2014/main" id="{985AD207-D134-7F91-1395-9E4B9268DB18}"/>
              </a:ext>
            </a:extLst>
          </p:cNvPr>
          <p:cNvSpPr/>
          <p:nvPr/>
        </p:nvSpPr>
        <p:spPr>
          <a:xfrm>
            <a:off x="6984207" y="3524557"/>
            <a:ext cx="864394" cy="272743"/>
          </a:xfrm>
          <a:prstGeom prst="rect">
            <a:avLst/>
          </a:prstGeom>
          <a:noFill/>
          <a:ln w="317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283586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800602" y="2506616"/>
            <a:ext cx="3558394" cy="3493657"/>
          </a:xfrm>
        </p:spPr>
      </p:pic>
      <p:sp>
        <p:nvSpPr>
          <p:cNvPr id="3" name="Slide Number Placeholder 2">
            <a:extLst>
              <a:ext uri="{FF2B5EF4-FFF2-40B4-BE49-F238E27FC236}">
                <a16:creationId xmlns:a16="http://schemas.microsoft.com/office/drawing/2014/main" id="{E9C963A4-35F7-3AE9-34B2-4FD4FF85BDF3}"/>
              </a:ext>
            </a:extLst>
          </p:cNvPr>
          <p:cNvSpPr>
            <a:spLocks noGrp="1"/>
          </p:cNvSpPr>
          <p:nvPr>
            <p:ph type="sldNum" sz="quarter" idx="12"/>
          </p:nvPr>
        </p:nvSpPr>
        <p:spPr>
          <a:xfrm>
            <a:off x="8534400" y="6543675"/>
            <a:ext cx="609600" cy="304800"/>
          </a:xfrm>
        </p:spPr>
        <p:txBody>
          <a:bodyPr/>
          <a:lstStyle/>
          <a:p>
            <a:pPr>
              <a:defRPr/>
            </a:pPr>
            <a:fld id="{064D6751-8AE4-44B0-AA5F-981861BB2BA7}" type="slidenum">
              <a:rPr lang="en-US" altLang="ru-RU" smtClean="0"/>
              <a:pPr>
                <a:defRPr/>
              </a:pPr>
              <a:t>6</a:t>
            </a:fld>
            <a:endParaRPr lang="en-US" altLang="ru-RU" dirty="0"/>
          </a:p>
        </p:txBody>
      </p:sp>
      <p:sp>
        <p:nvSpPr>
          <p:cNvPr id="4" name="TextBox 3">
            <a:extLst>
              <a:ext uri="{FF2B5EF4-FFF2-40B4-BE49-F238E27FC236}">
                <a16:creationId xmlns:a16="http://schemas.microsoft.com/office/drawing/2014/main" id="{76930E93-7A13-F21F-52B2-FE562DDBDFAC}"/>
              </a:ext>
            </a:extLst>
          </p:cNvPr>
          <p:cNvSpPr txBox="1"/>
          <p:nvPr/>
        </p:nvSpPr>
        <p:spPr>
          <a:xfrm>
            <a:off x="328612" y="2840240"/>
            <a:ext cx="4014787" cy="3785652"/>
          </a:xfrm>
          <a:prstGeom prst="rect">
            <a:avLst/>
          </a:prstGeom>
          <a:noFill/>
        </p:spPr>
        <p:txBody>
          <a:bodyPr wrap="square">
            <a:spAutoFit/>
          </a:bodyPr>
          <a:lstStyle/>
          <a:p>
            <a:pPr marR="0" lvl="0" defTabSz="914400" rtl="0" eaLnBrk="0" fontAlgn="base" latinLnBrk="0" hangingPunct="0">
              <a:lnSpc>
                <a:spcPct val="100000"/>
              </a:lnSpc>
              <a:spcBef>
                <a:spcPct val="0"/>
              </a:spcBef>
              <a:spcAft>
                <a:spcPct val="0"/>
              </a:spcAft>
              <a:buClrTx/>
              <a:buSzTx/>
              <a:tabLst/>
            </a:pPr>
            <a:r>
              <a:rPr kumimoji="0" lang="en-RU" altLang="en-RU"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Наибольшее расхождение между эспериментально измеренными величинами энергии связи ядра и расчетами по формуле Вайцзеккера наблюдается в области магических чисел. Это объясняется тем, что в капельной модели не учитываются неоднородности</a:t>
            </a:r>
            <a:r>
              <a:rPr kumimoji="0" lang="ru-RU" altLang="en-RU"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a:t>
            </a:r>
            <a:r>
              <a:rPr kumimoji="0" lang="en-RU" altLang="en-RU"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распределения ядерной материи, обусловленные оболочечной структурой атомных ядер.</a:t>
            </a:r>
          </a:p>
        </p:txBody>
      </p:sp>
      <p:sp>
        <p:nvSpPr>
          <p:cNvPr id="6" name="TextBox 5">
            <a:extLst>
              <a:ext uri="{FF2B5EF4-FFF2-40B4-BE49-F238E27FC236}">
                <a16:creationId xmlns:a16="http://schemas.microsoft.com/office/drawing/2014/main" id="{6B8FF340-EBF1-0A6C-984A-8C93B34208F1}"/>
              </a:ext>
            </a:extLst>
          </p:cNvPr>
          <p:cNvSpPr txBox="1"/>
          <p:nvPr/>
        </p:nvSpPr>
        <p:spPr>
          <a:xfrm>
            <a:off x="4343400" y="6000273"/>
            <a:ext cx="4686301" cy="738664"/>
          </a:xfrm>
          <a:prstGeom prst="rect">
            <a:avLst/>
          </a:prstGeom>
          <a:noFill/>
        </p:spPr>
        <p:txBody>
          <a:bodyPr wrap="square">
            <a:spAutoFit/>
          </a:bodyPr>
          <a:lstStyle/>
          <a:p>
            <a:pPr algn="ctr"/>
            <a:r>
              <a:rPr lang="ru-RU" sz="1400" b="1" i="0" u="none" strike="noStrike" dirty="0">
                <a:solidFill>
                  <a:srgbClr val="000000"/>
                </a:solidFill>
                <a:effectLst/>
                <a:cs typeface="Times New Roman" panose="02020603050405020304" pitchFamily="18" charset="0"/>
              </a:rPr>
              <a:t>Разность масс между экспериментальными значениями и предсказаниями формулы </a:t>
            </a:r>
            <a:r>
              <a:rPr lang="ru-RU" sz="1400" b="1" i="0" u="none" strike="noStrike" dirty="0" err="1">
                <a:solidFill>
                  <a:srgbClr val="000000"/>
                </a:solidFill>
                <a:effectLst/>
                <a:cs typeface="Times New Roman" panose="02020603050405020304" pitchFamily="18" charset="0"/>
              </a:rPr>
              <a:t>Вейцзеккера</a:t>
            </a:r>
            <a:r>
              <a:rPr lang="ru-RU" sz="1400" b="1" i="0" u="none" strike="noStrike" dirty="0">
                <a:solidFill>
                  <a:srgbClr val="000000"/>
                </a:solidFill>
                <a:effectLst/>
                <a:cs typeface="Times New Roman" panose="02020603050405020304" pitchFamily="18" charset="0"/>
              </a:rPr>
              <a:t> для ядер с различным числом нейтронов</a:t>
            </a:r>
            <a:endParaRPr lang="en-RU" sz="1400" b="1" dirty="0">
              <a:cs typeface="Times New Roman" panose="02020603050405020304" pitchFamily="18" charset="0"/>
            </a:endParaRPr>
          </a:p>
        </p:txBody>
      </p:sp>
      <p:sp>
        <p:nvSpPr>
          <p:cNvPr id="8" name="TextBox 7">
            <a:extLst>
              <a:ext uri="{FF2B5EF4-FFF2-40B4-BE49-F238E27FC236}">
                <a16:creationId xmlns:a16="http://schemas.microsoft.com/office/drawing/2014/main" id="{E32F122D-9553-9468-ACC2-6637FFB007E8}"/>
              </a:ext>
            </a:extLst>
          </p:cNvPr>
          <p:cNvSpPr txBox="1"/>
          <p:nvPr/>
        </p:nvSpPr>
        <p:spPr>
          <a:xfrm>
            <a:off x="314325" y="746703"/>
            <a:ext cx="8701088" cy="1938992"/>
          </a:xfrm>
          <a:prstGeom prst="rect">
            <a:avLst/>
          </a:prstGeom>
          <a:noFill/>
        </p:spPr>
        <p:txBody>
          <a:bodyPr wrap="square">
            <a:spAutoFit/>
          </a:bodyPr>
          <a:lstStyle/>
          <a:p>
            <a:pPr algn="just"/>
            <a:r>
              <a:rPr lang="ru-RU" sz="2000" b="1" dirty="0">
                <a:solidFill>
                  <a:schemeClr val="accent4"/>
                </a:solidFill>
                <a:cs typeface="Times New Roman" panose="02020603050405020304" pitchFamily="18" charset="0"/>
              </a:rPr>
              <a:t>В </a:t>
            </a:r>
            <a:r>
              <a:rPr lang="ru-RU" sz="2000" b="1" i="0" u="none" strike="noStrike" dirty="0">
                <a:solidFill>
                  <a:schemeClr val="accent4"/>
                </a:solidFill>
                <a:effectLst/>
                <a:cs typeface="Times New Roman" panose="02020603050405020304" pitchFamily="18" charset="0"/>
              </a:rPr>
              <a:t>формуле </a:t>
            </a:r>
            <a:r>
              <a:rPr lang="ru-RU" sz="2000" b="1" i="0" u="none" strike="noStrike" dirty="0" err="1">
                <a:solidFill>
                  <a:schemeClr val="accent4"/>
                </a:solidFill>
                <a:effectLst/>
                <a:cs typeface="Times New Roman" panose="02020603050405020304" pitchFamily="18" charset="0"/>
              </a:rPr>
              <a:t>Вейцзеккера</a:t>
            </a:r>
            <a:r>
              <a:rPr lang="ru-RU" sz="2000" b="1" i="0" u="none" strike="noStrike" dirty="0">
                <a:solidFill>
                  <a:schemeClr val="accent4"/>
                </a:solidFill>
                <a:effectLst/>
                <a:cs typeface="Times New Roman" panose="02020603050405020304" pitchFamily="18" charset="0"/>
              </a:rPr>
              <a:t> предполагается однородное распределение нуклонов в фазовом пространстве, т.е. </a:t>
            </a:r>
            <a:r>
              <a:rPr lang="ru-RU" sz="2000" b="1" i="0" u="none" strike="noStrike" dirty="0">
                <a:solidFill>
                  <a:srgbClr val="FF0000"/>
                </a:solidFill>
                <a:effectLst/>
                <a:cs typeface="Times New Roman" panose="02020603050405020304" pitchFamily="18" charset="0"/>
              </a:rPr>
              <a:t>пренебрегается оболочечной структурой атомного ядра</a:t>
            </a:r>
            <a:r>
              <a:rPr lang="ru-RU" sz="2000" b="1" i="0" u="none" strike="noStrike" dirty="0">
                <a:solidFill>
                  <a:schemeClr val="accent4"/>
                </a:solidFill>
                <a:effectLst/>
                <a:cs typeface="Times New Roman" panose="02020603050405020304" pitchFamily="18" charset="0"/>
              </a:rPr>
              <a:t>. На самом деле оболочечная структура приводит к неоднородности в распределении нуклонов в ядре. Возникающая анизотропия среднего поля в ядре ведет также к деформации ядер в основном состоянии.</a:t>
            </a:r>
            <a:endParaRPr lang="en-RU" sz="2000" b="1" dirty="0">
              <a:solidFill>
                <a:schemeClr val="accent4"/>
              </a:solidFill>
              <a:cs typeface="Times New Roman" panose="02020603050405020304" pitchFamily="18" charset="0"/>
            </a:endParaRPr>
          </a:p>
        </p:txBody>
      </p:sp>
      <p:sp>
        <p:nvSpPr>
          <p:cNvPr id="10" name="Rectangle 2">
            <a:extLst>
              <a:ext uri="{FF2B5EF4-FFF2-40B4-BE49-F238E27FC236}">
                <a16:creationId xmlns:a16="http://schemas.microsoft.com/office/drawing/2014/main" id="{EC80E741-18F1-4313-8B6A-CDACF9904127}"/>
              </a:ext>
            </a:extLst>
          </p:cNvPr>
          <p:cNvSpPr>
            <a:spLocks noGrp="1" noChangeArrowheads="1"/>
          </p:cNvSpPr>
          <p:nvPr>
            <p:ph type="title"/>
          </p:nvPr>
        </p:nvSpPr>
        <p:spPr>
          <a:xfrm>
            <a:off x="838200" y="19050"/>
            <a:ext cx="7772400" cy="727653"/>
          </a:xfrm>
        </p:spPr>
        <p:txBody>
          <a:bodyPr/>
          <a:lstStyle/>
          <a:p>
            <a:r>
              <a:rPr kumimoji="0" lang="ru-RU" altLang="ru-RU" sz="3600" b="1" dirty="0">
                <a:solidFill>
                  <a:srgbClr val="FF0000"/>
                </a:solidFill>
              </a:rPr>
              <a:t>Энергия связи</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306512" y="114752"/>
            <a:ext cx="6380163" cy="914400"/>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eaLnBrk="1" hangingPunct="1">
              <a:tabLst>
                <a:tab pos="628650" algn="l"/>
              </a:tabLst>
              <a:defRPr/>
            </a:pPr>
            <a:r>
              <a:rPr lang="en-US" sz="2600" b="1" dirty="0">
                <a:solidFill>
                  <a:srgbClr val="FF0000"/>
                </a:solidFill>
              </a:rPr>
              <a:t>SHIPTRAP</a:t>
            </a:r>
            <a:endParaRPr lang="ru-RU" sz="2600" b="1" dirty="0">
              <a:solidFill>
                <a:srgbClr val="FF0000"/>
              </a:solidFill>
            </a:endParaRPr>
          </a:p>
          <a:p>
            <a:pPr algn="ctr" eaLnBrk="1" hangingPunct="1">
              <a:tabLst>
                <a:tab pos="628650" algn="l"/>
              </a:tabLst>
              <a:defRPr/>
            </a:pPr>
            <a:r>
              <a:rPr lang="en-US" sz="2600" b="1" dirty="0">
                <a:solidFill>
                  <a:srgbClr val="FF0000"/>
                </a:solidFill>
              </a:rPr>
              <a:t>SHIP separator, GSI, Germany</a:t>
            </a:r>
          </a:p>
        </p:txBody>
      </p:sp>
      <p:sp>
        <p:nvSpPr>
          <p:cNvPr id="49156" name="Text Box 12"/>
          <p:cNvSpPr txBox="1">
            <a:spLocks noChangeArrowheads="1"/>
          </p:cNvSpPr>
          <p:nvPr/>
        </p:nvSpPr>
        <p:spPr bwMode="auto">
          <a:xfrm>
            <a:off x="7512050" y="5961063"/>
            <a:ext cx="349250" cy="188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marL="285750" indent="-285750" eaLnBrk="0" hangingPunct="0">
              <a:defRPr sz="2400">
                <a:solidFill>
                  <a:schemeClr val="tx1"/>
                </a:solidFill>
                <a:latin typeface="Times New Roman" charset="0"/>
                <a:ea typeface="Arial" charset="0"/>
              </a:defRPr>
            </a:lvl1pPr>
            <a:lvl2pPr marL="742950" indent="-285750" eaLnBrk="0" hangingPunct="0">
              <a:defRPr sz="2400">
                <a:solidFill>
                  <a:schemeClr val="tx1"/>
                </a:solidFill>
                <a:latin typeface="Times New Roman" charset="0"/>
                <a:ea typeface="Arial" charset="0"/>
              </a:defRPr>
            </a:lvl2pPr>
            <a:lvl3pPr marL="1143000" indent="-228600" eaLnBrk="0" hangingPunct="0">
              <a:defRPr sz="2400">
                <a:solidFill>
                  <a:schemeClr val="tx1"/>
                </a:solidFill>
                <a:latin typeface="Times New Roman" charset="0"/>
                <a:ea typeface="Arial" charset="0"/>
              </a:defRPr>
            </a:lvl3pPr>
            <a:lvl4pPr marL="1600200" indent="-228600" eaLnBrk="0" hangingPunct="0">
              <a:defRPr sz="2400">
                <a:solidFill>
                  <a:schemeClr val="tx1"/>
                </a:solidFill>
                <a:latin typeface="Times New Roman" charset="0"/>
                <a:ea typeface="Arial" charset="0"/>
              </a:defRPr>
            </a:lvl4pPr>
            <a:lvl5pPr marL="2057400" indent="-228600" eaLnBrk="0" hangingPunct="0">
              <a:defRPr sz="2400">
                <a:solidFill>
                  <a:schemeClr val="tx1"/>
                </a:solidFill>
                <a:latin typeface="Times New Roman" charset="0"/>
                <a:ea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defRPr>
            </a:lvl9pPr>
          </a:lstStyle>
          <a:p>
            <a:pPr eaLnBrk="1" hangingPunct="1">
              <a:spcBef>
                <a:spcPct val="50000"/>
              </a:spcBef>
              <a:defRPr/>
            </a:pPr>
            <a:endParaRPr lang="ru-RU" sz="1400" b="1" baseline="30000">
              <a:latin typeface="Arial" charset="0"/>
              <a:cs typeface="+mn-cs"/>
            </a:endParaRPr>
          </a:p>
        </p:txBody>
      </p:sp>
      <p:sp>
        <p:nvSpPr>
          <p:cNvPr id="49157" name="Text Box 15"/>
          <p:cNvSpPr txBox="1">
            <a:spLocks noChangeArrowheads="1"/>
          </p:cNvSpPr>
          <p:nvPr/>
        </p:nvSpPr>
        <p:spPr bwMode="auto">
          <a:xfrm>
            <a:off x="6115050" y="5934075"/>
            <a:ext cx="261938" cy="133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marL="285750" indent="-285750" eaLnBrk="0" hangingPunct="0">
              <a:defRPr sz="2400">
                <a:solidFill>
                  <a:schemeClr val="tx1"/>
                </a:solidFill>
                <a:latin typeface="Times New Roman" charset="0"/>
                <a:ea typeface="Arial" charset="0"/>
              </a:defRPr>
            </a:lvl1pPr>
            <a:lvl2pPr marL="742950" indent="-285750" eaLnBrk="0" hangingPunct="0">
              <a:defRPr sz="2400">
                <a:solidFill>
                  <a:schemeClr val="tx1"/>
                </a:solidFill>
                <a:latin typeface="Times New Roman" charset="0"/>
                <a:ea typeface="Arial" charset="0"/>
              </a:defRPr>
            </a:lvl2pPr>
            <a:lvl3pPr marL="1143000" indent="-228600" eaLnBrk="0" hangingPunct="0">
              <a:defRPr sz="2400">
                <a:solidFill>
                  <a:schemeClr val="tx1"/>
                </a:solidFill>
                <a:latin typeface="Times New Roman" charset="0"/>
                <a:ea typeface="Arial" charset="0"/>
              </a:defRPr>
            </a:lvl3pPr>
            <a:lvl4pPr marL="1600200" indent="-228600" eaLnBrk="0" hangingPunct="0">
              <a:defRPr sz="2400">
                <a:solidFill>
                  <a:schemeClr val="tx1"/>
                </a:solidFill>
                <a:latin typeface="Times New Roman" charset="0"/>
                <a:ea typeface="Arial" charset="0"/>
              </a:defRPr>
            </a:lvl4pPr>
            <a:lvl5pPr marL="2057400" indent="-228600" eaLnBrk="0" hangingPunct="0">
              <a:defRPr sz="2400">
                <a:solidFill>
                  <a:schemeClr val="tx1"/>
                </a:solidFill>
                <a:latin typeface="Times New Roman" charset="0"/>
                <a:ea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defRPr>
            </a:lvl9pPr>
          </a:lstStyle>
          <a:p>
            <a:pPr eaLnBrk="1" hangingPunct="1">
              <a:spcBef>
                <a:spcPct val="50000"/>
              </a:spcBef>
              <a:defRPr/>
            </a:pPr>
            <a:r>
              <a:rPr lang="de-DE" sz="1400" b="1" baseline="30000">
                <a:latin typeface="Arial" charset="0"/>
                <a:cs typeface="+mn-cs"/>
              </a:rPr>
              <a:t>  </a:t>
            </a:r>
          </a:p>
        </p:txBody>
      </p:sp>
      <p:sp>
        <p:nvSpPr>
          <p:cNvPr id="49158" name="Text Box 24"/>
          <p:cNvSpPr txBox="1">
            <a:spLocks noChangeArrowheads="1"/>
          </p:cNvSpPr>
          <p:nvPr/>
        </p:nvSpPr>
        <p:spPr bwMode="auto">
          <a:xfrm>
            <a:off x="5027613" y="6088063"/>
            <a:ext cx="269875" cy="149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marL="285750" indent="-285750" eaLnBrk="0" hangingPunct="0">
              <a:defRPr sz="2400">
                <a:solidFill>
                  <a:schemeClr val="tx1"/>
                </a:solidFill>
                <a:latin typeface="Times New Roman" charset="0"/>
                <a:ea typeface="Arial" charset="0"/>
              </a:defRPr>
            </a:lvl1pPr>
            <a:lvl2pPr marL="742950" indent="-285750" eaLnBrk="0" hangingPunct="0">
              <a:defRPr sz="2400">
                <a:solidFill>
                  <a:schemeClr val="tx1"/>
                </a:solidFill>
                <a:latin typeface="Times New Roman" charset="0"/>
                <a:ea typeface="Arial" charset="0"/>
              </a:defRPr>
            </a:lvl2pPr>
            <a:lvl3pPr marL="1143000" indent="-228600" eaLnBrk="0" hangingPunct="0">
              <a:defRPr sz="2400">
                <a:solidFill>
                  <a:schemeClr val="tx1"/>
                </a:solidFill>
                <a:latin typeface="Times New Roman" charset="0"/>
                <a:ea typeface="Arial" charset="0"/>
              </a:defRPr>
            </a:lvl3pPr>
            <a:lvl4pPr marL="1600200" indent="-228600" eaLnBrk="0" hangingPunct="0">
              <a:defRPr sz="2400">
                <a:solidFill>
                  <a:schemeClr val="tx1"/>
                </a:solidFill>
                <a:latin typeface="Times New Roman" charset="0"/>
                <a:ea typeface="Arial" charset="0"/>
              </a:defRPr>
            </a:lvl4pPr>
            <a:lvl5pPr marL="2057400" indent="-228600" eaLnBrk="0" hangingPunct="0">
              <a:defRPr sz="2400">
                <a:solidFill>
                  <a:schemeClr val="tx1"/>
                </a:solidFill>
                <a:latin typeface="Times New Roman" charset="0"/>
                <a:ea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defRPr>
            </a:lvl9pPr>
          </a:lstStyle>
          <a:p>
            <a:pPr eaLnBrk="1" hangingPunct="1">
              <a:spcBef>
                <a:spcPct val="50000"/>
              </a:spcBef>
              <a:defRPr/>
            </a:pPr>
            <a:r>
              <a:rPr lang="de-DE" sz="1400" b="1" baseline="30000">
                <a:latin typeface="Arial" charset="0"/>
                <a:cs typeface="+mn-cs"/>
              </a:rPr>
              <a:t>  </a:t>
            </a:r>
          </a:p>
        </p:txBody>
      </p:sp>
      <p:sp>
        <p:nvSpPr>
          <p:cNvPr id="3" name="Slide Number Placeholder 2">
            <a:extLst>
              <a:ext uri="{FF2B5EF4-FFF2-40B4-BE49-F238E27FC236}">
                <a16:creationId xmlns:a16="http://schemas.microsoft.com/office/drawing/2014/main" id="{586ACCD0-3977-F19F-D2E9-089E4D65317A}"/>
              </a:ext>
            </a:extLst>
          </p:cNvPr>
          <p:cNvSpPr>
            <a:spLocks noGrp="1"/>
          </p:cNvSpPr>
          <p:nvPr>
            <p:ph type="sldNum" sz="quarter" idx="12"/>
          </p:nvPr>
        </p:nvSpPr>
        <p:spPr/>
        <p:txBody>
          <a:bodyPr/>
          <a:lstStyle/>
          <a:p>
            <a:pPr>
              <a:defRPr/>
            </a:pPr>
            <a:fld id="{8A9BAA2A-2904-447A-95EE-B3ACD1B61077}" type="slidenum">
              <a:rPr lang="en-US" altLang="ru-RU" smtClean="0"/>
              <a:pPr>
                <a:defRPr/>
              </a:pPr>
              <a:t>60</a:t>
            </a:fld>
            <a:endParaRPr lang="en-US" altLang="ru-RU"/>
          </a:p>
        </p:txBody>
      </p:sp>
      <p:pic>
        <p:nvPicPr>
          <p:cNvPr id="6" name="Picture 5">
            <a:extLst>
              <a:ext uri="{FF2B5EF4-FFF2-40B4-BE49-F238E27FC236}">
                <a16:creationId xmlns:a16="http://schemas.microsoft.com/office/drawing/2014/main" id="{530A9241-9050-761A-A7A3-37F5534AB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295" y="1727994"/>
            <a:ext cx="4008705" cy="2996406"/>
          </a:xfrm>
          <a:prstGeom prst="rect">
            <a:avLst/>
          </a:prstGeom>
        </p:spPr>
      </p:pic>
      <p:pic>
        <p:nvPicPr>
          <p:cNvPr id="1030" name="Picture 6" descr="A schematic overview of the SHIPTRAP facility. | Download Scientific Diagram">
            <a:extLst>
              <a:ext uri="{FF2B5EF4-FFF2-40B4-BE49-F238E27FC236}">
                <a16:creationId xmlns:a16="http://schemas.microsoft.com/office/drawing/2014/main" id="{0E395358-6C92-BCAC-5AB7-5FB48DD02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32" y="1528023"/>
            <a:ext cx="4941481" cy="2282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a:extLst>
              <a:ext uri="{FF2B5EF4-FFF2-40B4-BE49-F238E27FC236}">
                <a16:creationId xmlns:a16="http://schemas.microsoft.com/office/drawing/2014/main" id="{CF978268-0C96-6CFF-4BF6-7BC765D9E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613" y="3960033"/>
            <a:ext cx="3418681" cy="275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
            <a:extLst>
              <a:ext uri="{FF2B5EF4-FFF2-40B4-BE49-F238E27FC236}">
                <a16:creationId xmlns:a16="http://schemas.microsoft.com/office/drawing/2014/main" id="{5E5227C7-9471-3CF6-AFDD-C9D8F5346FA3}"/>
              </a:ext>
            </a:extLst>
          </p:cNvPr>
          <p:cNvSpPr txBox="1">
            <a:spLocks noChangeArrowheads="1"/>
          </p:cNvSpPr>
          <p:nvPr/>
        </p:nvSpPr>
        <p:spPr bwMode="auto">
          <a:xfrm>
            <a:off x="4379913" y="5377934"/>
            <a:ext cx="441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kumimoji="1"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kumimoji="1"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kumimoji="1"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kumimoji="0" lang="el-GR" altLang="ru-RU" sz="1800" b="1" dirty="0"/>
              <a:t>ν</a:t>
            </a:r>
            <a:r>
              <a:rPr kumimoji="0" lang="de-DE" altLang="ru-RU" sz="1800" b="1" baseline="-25000" dirty="0"/>
              <a:t>c</a:t>
            </a:r>
            <a:r>
              <a:rPr kumimoji="0" lang="de-DE" altLang="ru-RU" sz="1800" b="1" dirty="0"/>
              <a:t>(</a:t>
            </a:r>
            <a:r>
              <a:rPr kumimoji="0" lang="de-DE" altLang="ru-RU" sz="1800" b="1" baseline="30000" dirty="0"/>
              <a:t>133</a:t>
            </a:r>
            <a:r>
              <a:rPr kumimoji="0" lang="de-DE" altLang="ru-RU" sz="1800" b="1" dirty="0"/>
              <a:t>Cs</a:t>
            </a:r>
            <a:r>
              <a:rPr kumimoji="0" lang="de-DE" altLang="ru-RU" sz="1800" b="1" baseline="30000" dirty="0"/>
              <a:t>1+</a:t>
            </a:r>
            <a:r>
              <a:rPr kumimoji="0" lang="de-DE" altLang="ru-RU" sz="1800" b="1" dirty="0"/>
              <a:t>)/</a:t>
            </a:r>
            <a:r>
              <a:rPr kumimoji="0" lang="el-GR" altLang="ru-RU" sz="1800" b="1" dirty="0"/>
              <a:t>ν</a:t>
            </a:r>
            <a:r>
              <a:rPr kumimoji="0" lang="de-DE" altLang="ru-RU" sz="1800" b="1" baseline="-25000" dirty="0"/>
              <a:t>c</a:t>
            </a:r>
            <a:r>
              <a:rPr kumimoji="0" lang="de-DE" altLang="ru-RU" sz="1800" b="1" dirty="0"/>
              <a:t>(</a:t>
            </a:r>
            <a:r>
              <a:rPr kumimoji="0" lang="de-DE" altLang="ru-RU" sz="1800" b="1" baseline="30000" dirty="0"/>
              <a:t>253</a:t>
            </a:r>
            <a:r>
              <a:rPr kumimoji="0" lang="de-DE" altLang="ru-RU" sz="1800" b="1" dirty="0"/>
              <a:t>No</a:t>
            </a:r>
            <a:r>
              <a:rPr kumimoji="0" lang="de-DE" altLang="ru-RU" sz="1800" b="1" baseline="30000" dirty="0"/>
              <a:t>2+</a:t>
            </a:r>
            <a:r>
              <a:rPr kumimoji="0" lang="de-DE" altLang="ru-RU" sz="1800" b="1" dirty="0"/>
              <a:t>) = 0.952144941(51)</a:t>
            </a:r>
            <a:endParaRPr kumimoji="0" lang="ru-RU" altLang="ru-RU" sz="1800" b="1" dirty="0"/>
          </a:p>
        </p:txBody>
      </p:sp>
    </p:spTree>
    <p:extLst>
      <p:ext uri="{BB962C8B-B14F-4D97-AF65-F5344CB8AC3E}">
        <p14:creationId xmlns:p14="http://schemas.microsoft.com/office/powerpoint/2010/main" val="396951485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2E078-7A53-C067-AFEF-E82DB54BA834}"/>
              </a:ext>
            </a:extLst>
          </p:cNvPr>
          <p:cNvSpPr>
            <a:spLocks noGrp="1"/>
          </p:cNvSpPr>
          <p:nvPr>
            <p:ph type="sldNum" sz="quarter" idx="12"/>
          </p:nvPr>
        </p:nvSpPr>
        <p:spPr>
          <a:xfrm>
            <a:off x="8451056" y="6486435"/>
            <a:ext cx="609600" cy="304800"/>
          </a:xfrm>
        </p:spPr>
        <p:txBody>
          <a:bodyPr/>
          <a:lstStyle/>
          <a:p>
            <a:pPr>
              <a:defRPr/>
            </a:pPr>
            <a:fld id="{4A291A04-18D2-47EB-9FC8-A2FBDC4BE716}" type="slidenum">
              <a:rPr lang="en-US" altLang="ru-RU" smtClean="0"/>
              <a:pPr>
                <a:defRPr/>
              </a:pPr>
              <a:t>61</a:t>
            </a:fld>
            <a:endParaRPr lang="en-US" altLang="ru-RU"/>
          </a:p>
        </p:txBody>
      </p:sp>
      <p:pic>
        <p:nvPicPr>
          <p:cNvPr id="4" name="Picture 3">
            <a:extLst>
              <a:ext uri="{FF2B5EF4-FFF2-40B4-BE49-F238E27FC236}">
                <a16:creationId xmlns:a16="http://schemas.microsoft.com/office/drawing/2014/main" id="{B52ABCA0-BBC2-8A37-6436-1C1FB21517BD}"/>
              </a:ext>
            </a:extLst>
          </p:cNvPr>
          <p:cNvPicPr>
            <a:picLocks noChangeAspect="1"/>
          </p:cNvPicPr>
          <p:nvPr/>
        </p:nvPicPr>
        <p:blipFill rotWithShape="1">
          <a:blip r:embed="rId2">
            <a:extLst>
              <a:ext uri="{28A0092B-C50C-407E-A947-70E740481C1C}">
                <a14:useLocalDpi xmlns:a14="http://schemas.microsoft.com/office/drawing/2010/main" val="0"/>
              </a:ext>
            </a:extLst>
          </a:blip>
          <a:srcRect t="6573"/>
          <a:stretch/>
        </p:blipFill>
        <p:spPr>
          <a:xfrm>
            <a:off x="-9197" y="1528762"/>
            <a:ext cx="9194397" cy="5329238"/>
          </a:xfrm>
          <a:prstGeom prst="rect">
            <a:avLst/>
          </a:prstGeom>
        </p:spPr>
      </p:pic>
      <p:sp>
        <p:nvSpPr>
          <p:cNvPr id="9" name="Rectangle 2">
            <a:extLst>
              <a:ext uri="{FF2B5EF4-FFF2-40B4-BE49-F238E27FC236}">
                <a16:creationId xmlns:a16="http://schemas.microsoft.com/office/drawing/2014/main" id="{0347F7BE-35F1-2CC4-EFF7-F05B511CDB59}"/>
              </a:ext>
            </a:extLst>
          </p:cNvPr>
          <p:cNvSpPr>
            <a:spLocks noChangeArrowheads="1"/>
          </p:cNvSpPr>
          <p:nvPr/>
        </p:nvSpPr>
        <p:spPr bwMode="auto">
          <a:xfrm>
            <a:off x="1306512" y="114752"/>
            <a:ext cx="6380163" cy="914400"/>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eaLnBrk="1" hangingPunct="1">
              <a:tabLst>
                <a:tab pos="628650" algn="l"/>
              </a:tabLst>
              <a:defRPr/>
            </a:pPr>
            <a:r>
              <a:rPr lang="en-US" sz="2600" b="1" dirty="0">
                <a:solidFill>
                  <a:srgbClr val="FF0000"/>
                </a:solidFill>
              </a:rPr>
              <a:t>SHIPTRAP</a:t>
            </a:r>
            <a:endParaRPr lang="ru-RU" sz="2600" b="1" dirty="0">
              <a:solidFill>
                <a:srgbClr val="FF0000"/>
              </a:solidFill>
            </a:endParaRPr>
          </a:p>
          <a:p>
            <a:pPr algn="ctr" eaLnBrk="1" hangingPunct="1">
              <a:tabLst>
                <a:tab pos="628650" algn="l"/>
              </a:tabLst>
              <a:defRPr/>
            </a:pPr>
            <a:r>
              <a:rPr lang="en-US" sz="2600" b="1" dirty="0">
                <a:solidFill>
                  <a:srgbClr val="FF0000"/>
                </a:solidFill>
              </a:rPr>
              <a:t>SHIP separator, GSI, Germany</a:t>
            </a:r>
          </a:p>
        </p:txBody>
      </p:sp>
    </p:spTree>
    <p:extLst>
      <p:ext uri="{BB962C8B-B14F-4D97-AF65-F5344CB8AC3E}">
        <p14:creationId xmlns:p14="http://schemas.microsoft.com/office/powerpoint/2010/main" val="922781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0347F7BE-35F1-2CC4-EFF7-F05B511CDB59}"/>
              </a:ext>
            </a:extLst>
          </p:cNvPr>
          <p:cNvSpPr>
            <a:spLocks noChangeArrowheads="1"/>
          </p:cNvSpPr>
          <p:nvPr/>
        </p:nvSpPr>
        <p:spPr bwMode="auto">
          <a:xfrm>
            <a:off x="1306512" y="114752"/>
            <a:ext cx="6380163" cy="914400"/>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eaLnBrk="1" hangingPunct="1">
              <a:tabLst>
                <a:tab pos="628650" algn="l"/>
              </a:tabLst>
              <a:defRPr/>
            </a:pPr>
            <a:r>
              <a:rPr lang="en-US" sz="2600" b="1" dirty="0">
                <a:solidFill>
                  <a:srgbClr val="FF0000"/>
                </a:solidFill>
                <a:cs typeface="Times New Roman" panose="02020603050405020304" pitchFamily="18" charset="0"/>
              </a:rPr>
              <a:t>JYFLTRAP</a:t>
            </a:r>
            <a:endParaRPr lang="ru-RU" sz="2600" b="1" dirty="0">
              <a:solidFill>
                <a:srgbClr val="FF0000"/>
              </a:solidFill>
              <a:cs typeface="Times New Roman" panose="02020603050405020304" pitchFamily="18" charset="0"/>
            </a:endParaRPr>
          </a:p>
          <a:p>
            <a:pPr algn="ctr" eaLnBrk="1" hangingPunct="1">
              <a:tabLst>
                <a:tab pos="628650" algn="l"/>
              </a:tabLst>
              <a:defRPr/>
            </a:pPr>
            <a:r>
              <a:rPr lang="en-GB" sz="2600" b="1" i="0" u="none" strike="noStrike" dirty="0">
                <a:solidFill>
                  <a:srgbClr val="FF0000"/>
                </a:solidFill>
                <a:effectLst/>
                <a:cs typeface="Times New Roman" panose="02020603050405020304" pitchFamily="18" charset="0"/>
              </a:rPr>
              <a:t>University of </a:t>
            </a:r>
            <a:r>
              <a:rPr lang="en-GB" sz="2600" b="1" i="0" u="none" strike="noStrike" dirty="0" err="1">
                <a:solidFill>
                  <a:srgbClr val="FF0000"/>
                </a:solidFill>
                <a:effectLst/>
                <a:cs typeface="Times New Roman" panose="02020603050405020304" pitchFamily="18" charset="0"/>
              </a:rPr>
              <a:t>Jyväskylä</a:t>
            </a:r>
            <a:r>
              <a:rPr lang="en-US" sz="2600" b="1" dirty="0">
                <a:solidFill>
                  <a:srgbClr val="FF0000"/>
                </a:solidFill>
                <a:cs typeface="Times New Roman" panose="02020603050405020304" pitchFamily="18" charset="0"/>
              </a:rPr>
              <a:t>, Finland</a:t>
            </a:r>
          </a:p>
        </p:txBody>
      </p:sp>
      <p:pic>
        <p:nvPicPr>
          <p:cNvPr id="11" name="Picture 10">
            <a:extLst>
              <a:ext uri="{FF2B5EF4-FFF2-40B4-BE49-F238E27FC236}">
                <a16:creationId xmlns:a16="http://schemas.microsoft.com/office/drawing/2014/main" id="{F0173E3C-9913-3531-3EF0-FE994674B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033" y="1313897"/>
            <a:ext cx="5285967" cy="5100607"/>
          </a:xfrm>
          <a:prstGeom prst="rect">
            <a:avLst/>
          </a:prstGeom>
        </p:spPr>
      </p:pic>
      <p:pic>
        <p:nvPicPr>
          <p:cNvPr id="13" name="Picture 12">
            <a:extLst>
              <a:ext uri="{FF2B5EF4-FFF2-40B4-BE49-F238E27FC236}">
                <a16:creationId xmlns:a16="http://schemas.microsoft.com/office/drawing/2014/main" id="{682E5920-4E56-9ACB-B270-58721FCAD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09" y="3972544"/>
            <a:ext cx="3833124" cy="2733056"/>
          </a:xfrm>
          <a:prstGeom prst="rect">
            <a:avLst/>
          </a:prstGeom>
        </p:spPr>
      </p:pic>
      <p:sp>
        <p:nvSpPr>
          <p:cNvPr id="2" name="Slide Number Placeholder 1">
            <a:extLst>
              <a:ext uri="{FF2B5EF4-FFF2-40B4-BE49-F238E27FC236}">
                <a16:creationId xmlns:a16="http://schemas.microsoft.com/office/drawing/2014/main" id="{8132E078-7A53-C067-AFEF-E82DB54BA834}"/>
              </a:ext>
            </a:extLst>
          </p:cNvPr>
          <p:cNvSpPr>
            <a:spLocks noGrp="1"/>
          </p:cNvSpPr>
          <p:nvPr>
            <p:ph type="sldNum" sz="quarter" idx="12"/>
          </p:nvPr>
        </p:nvSpPr>
        <p:spPr>
          <a:xfrm>
            <a:off x="8534400" y="6553200"/>
            <a:ext cx="609600" cy="304800"/>
          </a:xfrm>
        </p:spPr>
        <p:txBody>
          <a:bodyPr/>
          <a:lstStyle/>
          <a:p>
            <a:pPr>
              <a:defRPr/>
            </a:pPr>
            <a:fld id="{4A291A04-18D2-47EB-9FC8-A2FBDC4BE716}" type="slidenum">
              <a:rPr lang="en-US" altLang="ru-RU" smtClean="0"/>
              <a:pPr>
                <a:defRPr/>
              </a:pPr>
              <a:t>62</a:t>
            </a:fld>
            <a:endParaRPr lang="en-US" altLang="ru-RU" dirty="0"/>
          </a:p>
        </p:txBody>
      </p:sp>
      <p:pic>
        <p:nvPicPr>
          <p:cNvPr id="2054" name="Picture 6" descr="PPT - Precision mass measurements of n-rich nuclei between N=50 and 82.  PowerPoint Presentation - ID:1838139">
            <a:extLst>
              <a:ext uri="{FF2B5EF4-FFF2-40B4-BE49-F238E27FC236}">
                <a16:creationId xmlns:a16="http://schemas.microsoft.com/office/drawing/2014/main" id="{B2731C88-26AB-3E0F-6C1F-3A0AE5FA4E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17778" b="16481"/>
          <a:stretch/>
        </p:blipFill>
        <p:spPr bwMode="auto">
          <a:xfrm>
            <a:off x="669081" y="1137495"/>
            <a:ext cx="2874979" cy="2835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512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2E078-7A53-C067-AFEF-E82DB54BA834}"/>
              </a:ext>
            </a:extLst>
          </p:cNvPr>
          <p:cNvSpPr>
            <a:spLocks noGrp="1"/>
          </p:cNvSpPr>
          <p:nvPr>
            <p:ph type="sldNum" sz="quarter" idx="12"/>
          </p:nvPr>
        </p:nvSpPr>
        <p:spPr>
          <a:xfrm>
            <a:off x="8534400" y="6553200"/>
            <a:ext cx="609600" cy="304800"/>
          </a:xfrm>
        </p:spPr>
        <p:txBody>
          <a:bodyPr/>
          <a:lstStyle/>
          <a:p>
            <a:pPr>
              <a:defRPr/>
            </a:pPr>
            <a:fld id="{4A291A04-18D2-47EB-9FC8-A2FBDC4BE716}" type="slidenum">
              <a:rPr lang="en-US" altLang="ru-RU" smtClean="0"/>
              <a:pPr>
                <a:defRPr/>
              </a:pPr>
              <a:t>63</a:t>
            </a:fld>
            <a:endParaRPr lang="en-US" altLang="ru-RU"/>
          </a:p>
        </p:txBody>
      </p:sp>
      <p:sp>
        <p:nvSpPr>
          <p:cNvPr id="9" name="Rectangle 2">
            <a:extLst>
              <a:ext uri="{FF2B5EF4-FFF2-40B4-BE49-F238E27FC236}">
                <a16:creationId xmlns:a16="http://schemas.microsoft.com/office/drawing/2014/main" id="{0347F7BE-35F1-2CC4-EFF7-F05B511CDB59}"/>
              </a:ext>
            </a:extLst>
          </p:cNvPr>
          <p:cNvSpPr>
            <a:spLocks noChangeArrowheads="1"/>
          </p:cNvSpPr>
          <p:nvPr/>
        </p:nvSpPr>
        <p:spPr bwMode="auto">
          <a:xfrm>
            <a:off x="1306512" y="114752"/>
            <a:ext cx="6380163" cy="914400"/>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eaLnBrk="1" hangingPunct="1">
              <a:tabLst>
                <a:tab pos="628650" algn="l"/>
              </a:tabLst>
              <a:defRPr/>
            </a:pPr>
            <a:r>
              <a:rPr lang="en-US" sz="2600" b="1" dirty="0">
                <a:solidFill>
                  <a:srgbClr val="FF0000"/>
                </a:solidFill>
                <a:cs typeface="Times New Roman" panose="02020603050405020304" pitchFamily="18" charset="0"/>
              </a:rPr>
              <a:t>JYFLTRAP</a:t>
            </a:r>
            <a:endParaRPr lang="ru-RU" sz="2600" b="1" dirty="0">
              <a:solidFill>
                <a:srgbClr val="FF0000"/>
              </a:solidFill>
              <a:cs typeface="Times New Roman" panose="02020603050405020304" pitchFamily="18" charset="0"/>
            </a:endParaRPr>
          </a:p>
          <a:p>
            <a:pPr algn="ctr" eaLnBrk="1" hangingPunct="1">
              <a:tabLst>
                <a:tab pos="628650" algn="l"/>
              </a:tabLst>
              <a:defRPr/>
            </a:pPr>
            <a:r>
              <a:rPr lang="en-GB" sz="2600" b="1" i="0" u="none" strike="noStrike" dirty="0">
                <a:solidFill>
                  <a:srgbClr val="FF0000"/>
                </a:solidFill>
                <a:effectLst/>
                <a:cs typeface="Times New Roman" panose="02020603050405020304" pitchFamily="18" charset="0"/>
              </a:rPr>
              <a:t>University of </a:t>
            </a:r>
            <a:r>
              <a:rPr lang="en-GB" sz="2600" b="1" i="0" u="none" strike="noStrike" dirty="0" err="1">
                <a:solidFill>
                  <a:srgbClr val="FF0000"/>
                </a:solidFill>
                <a:effectLst/>
                <a:cs typeface="Times New Roman" panose="02020603050405020304" pitchFamily="18" charset="0"/>
              </a:rPr>
              <a:t>Jyväskylä</a:t>
            </a:r>
            <a:r>
              <a:rPr lang="en-US" sz="2600" b="1" dirty="0">
                <a:solidFill>
                  <a:srgbClr val="FF0000"/>
                </a:solidFill>
                <a:cs typeface="Times New Roman" panose="02020603050405020304" pitchFamily="18" charset="0"/>
              </a:rPr>
              <a:t>, Finland</a:t>
            </a:r>
          </a:p>
        </p:txBody>
      </p:sp>
      <p:pic>
        <p:nvPicPr>
          <p:cNvPr id="5" name="Picture 4">
            <a:extLst>
              <a:ext uri="{FF2B5EF4-FFF2-40B4-BE49-F238E27FC236}">
                <a16:creationId xmlns:a16="http://schemas.microsoft.com/office/drawing/2014/main" id="{B329F4C9-B6B6-A599-ACCC-F5DF3D443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87" y="1062724"/>
            <a:ext cx="6096330" cy="5795276"/>
          </a:xfrm>
          <a:prstGeom prst="rect">
            <a:avLst/>
          </a:prstGeom>
        </p:spPr>
      </p:pic>
      <p:pic>
        <p:nvPicPr>
          <p:cNvPr id="2050" name="Picture 2" descr="Study of radial motion phase advance during motion excitations in a Penning  trap and accuracy of JYFLTRAP mass spectrometer - CERN Document Server">
            <a:extLst>
              <a:ext uri="{FF2B5EF4-FFF2-40B4-BE49-F238E27FC236}">
                <a16:creationId xmlns:a16="http://schemas.microsoft.com/office/drawing/2014/main" id="{204C5818-3A92-22FB-45CB-0D839986C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3794918"/>
            <a:ext cx="5077222" cy="30630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A9F60F3-E528-CDB1-FE4E-EDC893B38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105" y="751908"/>
            <a:ext cx="2174895" cy="4622348"/>
          </a:xfrm>
          <a:prstGeom prst="rect">
            <a:avLst/>
          </a:prstGeom>
        </p:spPr>
      </p:pic>
    </p:spTree>
    <p:extLst>
      <p:ext uri="{BB962C8B-B14F-4D97-AF65-F5344CB8AC3E}">
        <p14:creationId xmlns:p14="http://schemas.microsoft.com/office/powerpoint/2010/main" val="2155544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E5F7E262-BBC9-AA34-0BC5-CA702889C635}"/>
              </a:ext>
            </a:extLst>
          </p:cNvPr>
          <p:cNvSpPr>
            <a:spLocks noGrp="1" noChangeArrowheads="1"/>
          </p:cNvSpPr>
          <p:nvPr>
            <p:ph type="title"/>
          </p:nvPr>
        </p:nvSpPr>
        <p:spPr>
          <a:xfrm>
            <a:off x="899081" y="168766"/>
            <a:ext cx="7345837" cy="839902"/>
          </a:xfrm>
        </p:spPr>
        <p:txBody>
          <a:bodyPr/>
          <a:lstStyle/>
          <a:p>
            <a:r>
              <a:rPr lang="en-GB" sz="2800" b="1" dirty="0">
                <a:solidFill>
                  <a:srgbClr val="FF0000"/>
                </a:solidFill>
                <a:effectLst/>
                <a:latin typeface="Times New Roman" panose="02020603050405020304" pitchFamily="18" charset="0"/>
                <a:cs typeface="Times New Roman" panose="02020603050405020304" pitchFamily="18" charset="0"/>
              </a:rPr>
              <a:t>Penning-trap mass spectrometers at radioactive ion beam facilities</a:t>
            </a:r>
            <a:endParaRPr lang="en-GB" sz="2800" dirty="0">
              <a:solidFill>
                <a:srgbClr val="FF0000"/>
              </a:solidFill>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C8531C13-2C94-CAC4-1B43-C242D23EEEF3}"/>
              </a:ext>
            </a:extLst>
          </p:cNvPr>
          <p:cNvSpPr>
            <a:spLocks noGrp="1"/>
          </p:cNvSpPr>
          <p:nvPr>
            <p:ph type="sldNum" sz="quarter" idx="12"/>
          </p:nvPr>
        </p:nvSpPr>
        <p:spPr/>
        <p:txBody>
          <a:bodyPr/>
          <a:lstStyle/>
          <a:p>
            <a:pPr>
              <a:defRPr/>
            </a:pPr>
            <a:fld id="{064D6751-8AE4-44B0-AA5F-981861BB2BA7}" type="slidenum">
              <a:rPr lang="en-US" altLang="ru-RU" smtClean="0"/>
              <a:pPr>
                <a:defRPr/>
              </a:pPr>
              <a:t>64</a:t>
            </a:fld>
            <a:endParaRPr lang="en-US" altLang="ru-RU"/>
          </a:p>
        </p:txBody>
      </p:sp>
      <p:pic>
        <p:nvPicPr>
          <p:cNvPr id="4" name="Picture 3">
            <a:extLst>
              <a:ext uri="{FF2B5EF4-FFF2-40B4-BE49-F238E27FC236}">
                <a16:creationId xmlns:a16="http://schemas.microsoft.com/office/drawing/2014/main" id="{38B82C63-F1C6-77EB-6421-DB06E263D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842" y="1228715"/>
            <a:ext cx="6318314" cy="1719680"/>
          </a:xfrm>
          <a:prstGeom prst="rect">
            <a:avLst/>
          </a:prstGeom>
        </p:spPr>
      </p:pic>
      <p:pic>
        <p:nvPicPr>
          <p:cNvPr id="6" name="Picture 5">
            <a:extLst>
              <a:ext uri="{FF2B5EF4-FFF2-40B4-BE49-F238E27FC236}">
                <a16:creationId xmlns:a16="http://schemas.microsoft.com/office/drawing/2014/main" id="{CF17C295-2F66-050A-1743-BC93526CA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705" y="2985285"/>
            <a:ext cx="4709325" cy="3720315"/>
          </a:xfrm>
          <a:prstGeom prst="rect">
            <a:avLst/>
          </a:prstGeom>
        </p:spPr>
      </p:pic>
      <p:sp>
        <p:nvSpPr>
          <p:cNvPr id="10" name="TextBox 9">
            <a:extLst>
              <a:ext uri="{FF2B5EF4-FFF2-40B4-BE49-F238E27FC236}">
                <a16:creationId xmlns:a16="http://schemas.microsoft.com/office/drawing/2014/main" id="{7E36A2A9-A4F3-FD7C-6D70-F23BF59CD58A}"/>
              </a:ext>
            </a:extLst>
          </p:cNvPr>
          <p:cNvSpPr txBox="1"/>
          <p:nvPr/>
        </p:nvSpPr>
        <p:spPr>
          <a:xfrm>
            <a:off x="5720030" y="4152944"/>
            <a:ext cx="2811228" cy="1384995"/>
          </a:xfrm>
          <a:prstGeom prst="rect">
            <a:avLst/>
          </a:prstGeom>
          <a:noFill/>
        </p:spPr>
        <p:txBody>
          <a:bodyPr wrap="square">
            <a:spAutoFit/>
          </a:bodyPr>
          <a:lstStyle/>
          <a:p>
            <a:r>
              <a:rPr lang="en-GB" sz="1400" b="1" dirty="0">
                <a:effectLst/>
                <a:cs typeface="Times New Roman" panose="02020603050405020304" pitchFamily="18" charset="0"/>
              </a:rPr>
              <a:t>Isotopic species that have been measured with Penning traps. Isomers and charge states are not distinguished in this figure. Nuclear shell closures are indicated by the dashed lines. </a:t>
            </a:r>
            <a:endParaRPr lang="en-GB" sz="1400" b="1" dirty="0">
              <a:cs typeface="Times New Roman" panose="02020603050405020304" pitchFamily="18" charset="0"/>
            </a:endParaRPr>
          </a:p>
        </p:txBody>
      </p:sp>
    </p:spTree>
    <p:extLst>
      <p:ext uri="{BB962C8B-B14F-4D97-AF65-F5344CB8AC3E}">
        <p14:creationId xmlns:p14="http://schemas.microsoft.com/office/powerpoint/2010/main" val="2521892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Заголовок 1"/>
          <p:cNvSpPr>
            <a:spLocks noGrp="1"/>
          </p:cNvSpPr>
          <p:nvPr>
            <p:ph type="title"/>
          </p:nvPr>
        </p:nvSpPr>
        <p:spPr>
          <a:xfrm>
            <a:off x="685800" y="2857500"/>
            <a:ext cx="7772400" cy="1143000"/>
          </a:xfrm>
        </p:spPr>
        <p:txBody>
          <a:bodyPr/>
          <a:lstStyle/>
          <a:p>
            <a:r>
              <a:rPr kumimoji="0" lang="ru-RU" altLang="ru-RU" sz="3200" b="1" dirty="0">
                <a:solidFill>
                  <a:srgbClr val="FF0000"/>
                </a:solidFill>
              </a:rPr>
              <a:t>Сравнение методов измерения массы</a:t>
            </a:r>
          </a:p>
        </p:txBody>
      </p:sp>
      <p:sp>
        <p:nvSpPr>
          <p:cNvPr id="2" name="Slide Number Placeholder 1">
            <a:extLst>
              <a:ext uri="{FF2B5EF4-FFF2-40B4-BE49-F238E27FC236}">
                <a16:creationId xmlns:a16="http://schemas.microsoft.com/office/drawing/2014/main" id="{013F8DC6-ACCA-6452-02A5-32DCE1C3621C}"/>
              </a:ext>
            </a:extLst>
          </p:cNvPr>
          <p:cNvSpPr>
            <a:spLocks noGrp="1"/>
          </p:cNvSpPr>
          <p:nvPr>
            <p:ph type="sldNum" sz="quarter" idx="12"/>
          </p:nvPr>
        </p:nvSpPr>
        <p:spPr/>
        <p:txBody>
          <a:bodyPr/>
          <a:lstStyle/>
          <a:p>
            <a:pPr>
              <a:defRPr/>
            </a:pPr>
            <a:fld id="{064D6751-8AE4-44B0-AA5F-981861BB2BA7}" type="slidenum">
              <a:rPr lang="en-US" altLang="ru-RU" smtClean="0"/>
              <a:pPr>
                <a:defRPr/>
              </a:pPr>
              <a:t>65</a:t>
            </a:fld>
            <a:endParaRPr lang="en-US" altLang="ru-RU"/>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282F1-E4CB-8FE7-4673-D1CF19E14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35" y="751788"/>
            <a:ext cx="7391929" cy="5125879"/>
          </a:xfrm>
          <a:prstGeom prst="rect">
            <a:avLst/>
          </a:prstGeom>
        </p:spPr>
      </p:pic>
      <p:sp>
        <p:nvSpPr>
          <p:cNvPr id="5" name="TextBox 4">
            <a:extLst>
              <a:ext uri="{FF2B5EF4-FFF2-40B4-BE49-F238E27FC236}">
                <a16:creationId xmlns:a16="http://schemas.microsoft.com/office/drawing/2014/main" id="{93D8EE23-D514-B830-624D-04FBCEDCA1E9}"/>
              </a:ext>
            </a:extLst>
          </p:cNvPr>
          <p:cNvSpPr txBox="1"/>
          <p:nvPr/>
        </p:nvSpPr>
        <p:spPr>
          <a:xfrm>
            <a:off x="2292440" y="5921514"/>
            <a:ext cx="5138670" cy="707886"/>
          </a:xfrm>
          <a:prstGeom prst="rect">
            <a:avLst/>
          </a:prstGeom>
          <a:noFill/>
        </p:spPr>
        <p:txBody>
          <a:bodyPr wrap="square">
            <a:spAutoFit/>
          </a:bodyPr>
          <a:lstStyle/>
          <a:p>
            <a:pPr algn="ctr"/>
            <a:r>
              <a:rPr lang="en-GB" sz="2000" b="1" dirty="0">
                <a:solidFill>
                  <a:srgbClr val="002060"/>
                </a:solidFill>
                <a:effectLst/>
                <a:cs typeface="Times New Roman" panose="02020603050405020304" pitchFamily="18" charset="0"/>
              </a:rPr>
              <a:t>Approximate resolutions and lifetimes of various mass measurement techniques. </a:t>
            </a:r>
            <a:endParaRPr lang="en-GB" sz="2000" b="1" dirty="0">
              <a:solidFill>
                <a:srgbClr val="002060"/>
              </a:solidFill>
              <a:cs typeface="Times New Roman" panose="02020603050405020304" pitchFamily="18" charset="0"/>
            </a:endParaRPr>
          </a:p>
        </p:txBody>
      </p:sp>
      <p:sp>
        <p:nvSpPr>
          <p:cNvPr id="6" name="Slide Number Placeholder 5">
            <a:extLst>
              <a:ext uri="{FF2B5EF4-FFF2-40B4-BE49-F238E27FC236}">
                <a16:creationId xmlns:a16="http://schemas.microsoft.com/office/drawing/2014/main" id="{212950B0-A0E1-BCF9-242C-EC28A69DB3FA}"/>
              </a:ext>
            </a:extLst>
          </p:cNvPr>
          <p:cNvSpPr>
            <a:spLocks noGrp="1"/>
          </p:cNvSpPr>
          <p:nvPr>
            <p:ph type="sldNum" sz="quarter" idx="12"/>
          </p:nvPr>
        </p:nvSpPr>
        <p:spPr/>
        <p:txBody>
          <a:bodyPr/>
          <a:lstStyle/>
          <a:p>
            <a:pPr>
              <a:defRPr/>
            </a:pPr>
            <a:fld id="{064D6751-8AE4-44B0-AA5F-981861BB2BA7}" type="slidenum">
              <a:rPr lang="en-US" altLang="ru-RU" smtClean="0"/>
              <a:pPr>
                <a:defRPr/>
              </a:pPr>
              <a:t>66</a:t>
            </a:fld>
            <a:endParaRPr lang="en-US" altLang="ru-RU"/>
          </a:p>
        </p:txBody>
      </p:sp>
      <p:sp>
        <p:nvSpPr>
          <p:cNvPr id="4" name="Заголовок 1">
            <a:extLst>
              <a:ext uri="{FF2B5EF4-FFF2-40B4-BE49-F238E27FC236}">
                <a16:creationId xmlns:a16="http://schemas.microsoft.com/office/drawing/2014/main" id="{BCB07AA2-782F-EE9E-884A-AB282346ECBA}"/>
              </a:ext>
            </a:extLst>
          </p:cNvPr>
          <p:cNvSpPr>
            <a:spLocks noGrp="1"/>
          </p:cNvSpPr>
          <p:nvPr>
            <p:ph type="title"/>
          </p:nvPr>
        </p:nvSpPr>
        <p:spPr>
          <a:xfrm>
            <a:off x="685800" y="0"/>
            <a:ext cx="7772400" cy="751788"/>
          </a:xfrm>
        </p:spPr>
        <p:txBody>
          <a:bodyPr/>
          <a:lstStyle/>
          <a:p>
            <a:r>
              <a:rPr kumimoji="0" lang="ru-RU" altLang="ru-RU" sz="3200" b="1" dirty="0">
                <a:solidFill>
                  <a:srgbClr val="FF0000"/>
                </a:solidFill>
              </a:rPr>
              <a:t>Сравнение методов измерения массы</a:t>
            </a:r>
          </a:p>
        </p:txBody>
      </p:sp>
    </p:spTree>
    <p:extLst>
      <p:ext uri="{BB962C8B-B14F-4D97-AF65-F5344CB8AC3E}">
        <p14:creationId xmlns:p14="http://schemas.microsoft.com/office/powerpoint/2010/main" val="34544721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Заголовок 1"/>
          <p:cNvSpPr>
            <a:spLocks noGrp="1"/>
          </p:cNvSpPr>
          <p:nvPr>
            <p:ph type="title"/>
          </p:nvPr>
        </p:nvSpPr>
        <p:spPr>
          <a:xfrm>
            <a:off x="685800" y="0"/>
            <a:ext cx="7772400" cy="751788"/>
          </a:xfrm>
        </p:spPr>
        <p:txBody>
          <a:bodyPr/>
          <a:lstStyle/>
          <a:p>
            <a:r>
              <a:rPr kumimoji="0" lang="ru-RU" altLang="ru-RU" sz="3200" b="1" dirty="0">
                <a:solidFill>
                  <a:srgbClr val="FF0000"/>
                </a:solidFill>
              </a:rPr>
              <a:t>Сравнение методов измерения массы</a:t>
            </a:r>
          </a:p>
        </p:txBody>
      </p:sp>
      <p:sp>
        <p:nvSpPr>
          <p:cNvPr id="5" name="TextBox 4">
            <a:extLst>
              <a:ext uri="{FF2B5EF4-FFF2-40B4-BE49-F238E27FC236}">
                <a16:creationId xmlns:a16="http://schemas.microsoft.com/office/drawing/2014/main" id="{93D8EE23-D514-B830-624D-04FBCEDCA1E9}"/>
              </a:ext>
            </a:extLst>
          </p:cNvPr>
          <p:cNvSpPr txBox="1"/>
          <p:nvPr/>
        </p:nvSpPr>
        <p:spPr>
          <a:xfrm>
            <a:off x="961534" y="5351138"/>
            <a:ext cx="7220932" cy="923330"/>
          </a:xfrm>
          <a:prstGeom prst="rect">
            <a:avLst/>
          </a:prstGeom>
          <a:noFill/>
        </p:spPr>
        <p:txBody>
          <a:bodyPr wrap="square">
            <a:spAutoFit/>
          </a:bodyPr>
          <a:lstStyle/>
          <a:p>
            <a:pPr algn="ctr"/>
            <a:r>
              <a:rPr lang="en-GB" sz="1800" b="1" dirty="0">
                <a:solidFill>
                  <a:srgbClr val="002060"/>
                </a:solidFill>
                <a:effectLst/>
                <a:cs typeface="Times New Roman" panose="02020603050405020304" pitchFamily="18" charset="0"/>
              </a:rPr>
              <a:t>A few examples of physics cases and modern mass spectrometry techniques ordered according to the required and achievable relative mass precisions, respectively. </a:t>
            </a:r>
            <a:endParaRPr lang="en-GB" sz="1600" b="1" dirty="0">
              <a:solidFill>
                <a:srgbClr val="002060"/>
              </a:solidFill>
              <a:cs typeface="Times New Roman" panose="02020603050405020304" pitchFamily="18" charset="0"/>
            </a:endParaRPr>
          </a:p>
        </p:txBody>
      </p:sp>
      <p:sp>
        <p:nvSpPr>
          <p:cNvPr id="6" name="Slide Number Placeholder 5">
            <a:extLst>
              <a:ext uri="{FF2B5EF4-FFF2-40B4-BE49-F238E27FC236}">
                <a16:creationId xmlns:a16="http://schemas.microsoft.com/office/drawing/2014/main" id="{212950B0-A0E1-BCF9-242C-EC28A69DB3FA}"/>
              </a:ext>
            </a:extLst>
          </p:cNvPr>
          <p:cNvSpPr>
            <a:spLocks noGrp="1"/>
          </p:cNvSpPr>
          <p:nvPr>
            <p:ph type="sldNum" sz="quarter" idx="12"/>
          </p:nvPr>
        </p:nvSpPr>
        <p:spPr/>
        <p:txBody>
          <a:bodyPr/>
          <a:lstStyle/>
          <a:p>
            <a:pPr>
              <a:defRPr/>
            </a:pPr>
            <a:fld id="{064D6751-8AE4-44B0-AA5F-981861BB2BA7}" type="slidenum">
              <a:rPr lang="en-US" altLang="ru-RU" smtClean="0"/>
              <a:pPr>
                <a:defRPr/>
              </a:pPr>
              <a:t>67</a:t>
            </a:fld>
            <a:endParaRPr lang="en-US" altLang="ru-RU"/>
          </a:p>
        </p:txBody>
      </p:sp>
      <p:pic>
        <p:nvPicPr>
          <p:cNvPr id="4" name="Picture 3">
            <a:extLst>
              <a:ext uri="{FF2B5EF4-FFF2-40B4-BE49-F238E27FC236}">
                <a16:creationId xmlns:a16="http://schemas.microsoft.com/office/drawing/2014/main" id="{4F7C24DE-4A43-D3B6-B97F-F45E8DFB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46" y="1633193"/>
            <a:ext cx="8917108" cy="3591613"/>
          </a:xfrm>
          <a:prstGeom prst="rect">
            <a:avLst/>
          </a:prstGeom>
        </p:spPr>
      </p:pic>
    </p:spTree>
    <p:extLst>
      <p:ext uri="{BB962C8B-B14F-4D97-AF65-F5344CB8AC3E}">
        <p14:creationId xmlns:p14="http://schemas.microsoft.com/office/powerpoint/2010/main" val="17036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Заголовок 1"/>
          <p:cNvSpPr>
            <a:spLocks noGrp="1"/>
          </p:cNvSpPr>
          <p:nvPr>
            <p:ph type="title"/>
          </p:nvPr>
        </p:nvSpPr>
        <p:spPr>
          <a:xfrm>
            <a:off x="685800" y="0"/>
            <a:ext cx="7772400" cy="751788"/>
          </a:xfrm>
        </p:spPr>
        <p:txBody>
          <a:bodyPr/>
          <a:lstStyle/>
          <a:p>
            <a:r>
              <a:rPr kumimoji="0" lang="ru-RU" altLang="ru-RU" sz="3200" b="1" dirty="0">
                <a:solidFill>
                  <a:srgbClr val="FF0000"/>
                </a:solidFill>
              </a:rPr>
              <a:t>Сравнение методов измерения массы</a:t>
            </a:r>
          </a:p>
        </p:txBody>
      </p:sp>
      <p:sp>
        <p:nvSpPr>
          <p:cNvPr id="5" name="TextBox 4">
            <a:extLst>
              <a:ext uri="{FF2B5EF4-FFF2-40B4-BE49-F238E27FC236}">
                <a16:creationId xmlns:a16="http://schemas.microsoft.com/office/drawing/2014/main" id="{93D8EE23-D514-B830-624D-04FBCEDCA1E9}"/>
              </a:ext>
            </a:extLst>
          </p:cNvPr>
          <p:cNvSpPr txBox="1"/>
          <p:nvPr/>
        </p:nvSpPr>
        <p:spPr>
          <a:xfrm>
            <a:off x="556181" y="5773731"/>
            <a:ext cx="8031637" cy="830997"/>
          </a:xfrm>
          <a:prstGeom prst="rect">
            <a:avLst/>
          </a:prstGeom>
          <a:noFill/>
        </p:spPr>
        <p:txBody>
          <a:bodyPr wrap="square">
            <a:spAutoFit/>
          </a:bodyPr>
          <a:lstStyle/>
          <a:p>
            <a:pPr algn="ctr"/>
            <a:r>
              <a:rPr lang="en-GB" sz="1600" b="1" dirty="0">
                <a:solidFill>
                  <a:srgbClr val="002060"/>
                </a:solidFill>
                <a:effectLst/>
                <a:cs typeface="Times New Roman" panose="02020603050405020304" pitchFamily="18" charset="0"/>
              </a:rPr>
              <a:t>Comparison of various methods for mass measurements. The vertical axis shows primary beam energy at each facility and the horizontal axis shows the time required for a successful mass measurement. Major nuclear production reactions are indicated.</a:t>
            </a:r>
            <a:endParaRPr lang="en-GB" sz="1600" b="1" dirty="0">
              <a:solidFill>
                <a:srgbClr val="002060"/>
              </a:solidFill>
              <a:cs typeface="Times New Roman" panose="02020603050405020304" pitchFamily="18" charset="0"/>
            </a:endParaRPr>
          </a:p>
        </p:txBody>
      </p:sp>
      <p:sp>
        <p:nvSpPr>
          <p:cNvPr id="6" name="Slide Number Placeholder 5">
            <a:extLst>
              <a:ext uri="{FF2B5EF4-FFF2-40B4-BE49-F238E27FC236}">
                <a16:creationId xmlns:a16="http://schemas.microsoft.com/office/drawing/2014/main" id="{212950B0-A0E1-BCF9-242C-EC28A69DB3FA}"/>
              </a:ext>
            </a:extLst>
          </p:cNvPr>
          <p:cNvSpPr>
            <a:spLocks noGrp="1"/>
          </p:cNvSpPr>
          <p:nvPr>
            <p:ph type="sldNum" sz="quarter" idx="12"/>
          </p:nvPr>
        </p:nvSpPr>
        <p:spPr/>
        <p:txBody>
          <a:bodyPr/>
          <a:lstStyle/>
          <a:p>
            <a:pPr>
              <a:defRPr/>
            </a:pPr>
            <a:fld id="{064D6751-8AE4-44B0-AA5F-981861BB2BA7}" type="slidenum">
              <a:rPr lang="en-US" altLang="ru-RU" smtClean="0"/>
              <a:pPr>
                <a:defRPr/>
              </a:pPr>
              <a:t>68</a:t>
            </a:fld>
            <a:endParaRPr lang="en-US" altLang="ru-RU"/>
          </a:p>
        </p:txBody>
      </p:sp>
      <p:pic>
        <p:nvPicPr>
          <p:cNvPr id="3" name="Picture 2">
            <a:extLst>
              <a:ext uri="{FF2B5EF4-FFF2-40B4-BE49-F238E27FC236}">
                <a16:creationId xmlns:a16="http://schemas.microsoft.com/office/drawing/2014/main" id="{AE50B3F6-E17F-1DA6-6892-59217E436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552" y="751076"/>
            <a:ext cx="6622896" cy="5061727"/>
          </a:xfrm>
          <a:prstGeom prst="rect">
            <a:avLst/>
          </a:prstGeom>
        </p:spPr>
      </p:pic>
    </p:spTree>
    <p:extLst>
      <p:ext uri="{BB962C8B-B14F-4D97-AF65-F5344CB8AC3E}">
        <p14:creationId xmlns:p14="http://schemas.microsoft.com/office/powerpoint/2010/main" val="3647317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8611" name="Picture 4"/>
          <p:cNvPicPr>
            <a:picLocks noGrp="1" noChangeAspect="1" noChangeArrowheads="1"/>
          </p:cNvPicPr>
          <p:nvPr>
            <p:ph type="body" idx="1"/>
          </p:nvPr>
        </p:nvPicPr>
        <p:blipFill>
          <a:blip r:embed="rId2">
            <a:lum bright="-12000" contrast="12000"/>
            <a:extLst>
              <a:ext uri="{28A0092B-C50C-407E-A947-70E740481C1C}">
                <a14:useLocalDpi xmlns:a14="http://schemas.microsoft.com/office/drawing/2010/main" val="0"/>
              </a:ext>
            </a:extLst>
          </a:blip>
          <a:srcRect/>
          <a:stretch>
            <a:fillRect/>
          </a:stretch>
        </p:blipFill>
        <p:spPr>
          <a:xfrm>
            <a:off x="414991" y="751788"/>
            <a:ext cx="8314017" cy="59077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36C03E86-9324-5559-8243-3CC261A7C48A}"/>
              </a:ext>
            </a:extLst>
          </p:cNvPr>
          <p:cNvSpPr>
            <a:spLocks noGrp="1"/>
          </p:cNvSpPr>
          <p:nvPr>
            <p:ph type="sldNum" sz="quarter" idx="12"/>
          </p:nvPr>
        </p:nvSpPr>
        <p:spPr>
          <a:xfrm>
            <a:off x="8515334" y="6507163"/>
            <a:ext cx="609600" cy="304800"/>
          </a:xfrm>
        </p:spPr>
        <p:txBody>
          <a:bodyPr/>
          <a:lstStyle/>
          <a:p>
            <a:pPr>
              <a:defRPr/>
            </a:pPr>
            <a:fld id="{064D6751-8AE4-44B0-AA5F-981861BB2BA7}" type="slidenum">
              <a:rPr lang="en-US" altLang="ru-RU" smtClean="0"/>
              <a:pPr>
                <a:defRPr/>
              </a:pPr>
              <a:t>69</a:t>
            </a:fld>
            <a:endParaRPr lang="en-US" altLang="ru-RU" dirty="0"/>
          </a:p>
        </p:txBody>
      </p:sp>
      <p:sp>
        <p:nvSpPr>
          <p:cNvPr id="4" name="Заголовок 1">
            <a:extLst>
              <a:ext uri="{FF2B5EF4-FFF2-40B4-BE49-F238E27FC236}">
                <a16:creationId xmlns:a16="http://schemas.microsoft.com/office/drawing/2014/main" id="{12DC6A62-B132-18B2-1332-61BDC7AA773D}"/>
              </a:ext>
            </a:extLst>
          </p:cNvPr>
          <p:cNvSpPr>
            <a:spLocks noGrp="1"/>
          </p:cNvSpPr>
          <p:nvPr>
            <p:ph type="title"/>
          </p:nvPr>
        </p:nvSpPr>
        <p:spPr>
          <a:xfrm>
            <a:off x="685800" y="0"/>
            <a:ext cx="7772400" cy="751788"/>
          </a:xfrm>
        </p:spPr>
        <p:txBody>
          <a:bodyPr/>
          <a:lstStyle/>
          <a:p>
            <a:r>
              <a:rPr kumimoji="0" lang="ru-RU" altLang="ru-RU" sz="3200" b="1" dirty="0">
                <a:solidFill>
                  <a:srgbClr val="FF0000"/>
                </a:solidFill>
              </a:rPr>
              <a:t>Сравнение методов измерения массы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C963A4-35F7-3AE9-34B2-4FD4FF85BDF3}"/>
              </a:ext>
            </a:extLst>
          </p:cNvPr>
          <p:cNvSpPr>
            <a:spLocks noGrp="1"/>
          </p:cNvSpPr>
          <p:nvPr>
            <p:ph type="sldNum" sz="quarter" idx="12"/>
          </p:nvPr>
        </p:nvSpPr>
        <p:spPr>
          <a:xfrm>
            <a:off x="8534400" y="6543675"/>
            <a:ext cx="609600" cy="304800"/>
          </a:xfrm>
        </p:spPr>
        <p:txBody>
          <a:bodyPr/>
          <a:lstStyle/>
          <a:p>
            <a:pPr>
              <a:defRPr/>
            </a:pPr>
            <a:fld id="{064D6751-8AE4-44B0-AA5F-981861BB2BA7}" type="slidenum">
              <a:rPr lang="en-US" altLang="ru-RU" smtClean="0"/>
              <a:pPr>
                <a:defRPr/>
              </a:pPr>
              <a:t>7</a:t>
            </a:fld>
            <a:endParaRPr lang="en-US" altLang="ru-RU" dirty="0"/>
          </a:p>
        </p:txBody>
      </p:sp>
      <p:sp>
        <p:nvSpPr>
          <p:cNvPr id="8" name="TextBox 7">
            <a:extLst>
              <a:ext uri="{FF2B5EF4-FFF2-40B4-BE49-F238E27FC236}">
                <a16:creationId xmlns:a16="http://schemas.microsoft.com/office/drawing/2014/main" id="{E32F122D-9553-9468-ACC2-6637FFB007E8}"/>
              </a:ext>
            </a:extLst>
          </p:cNvPr>
          <p:cNvSpPr txBox="1"/>
          <p:nvPr/>
        </p:nvSpPr>
        <p:spPr>
          <a:xfrm>
            <a:off x="157162" y="941758"/>
            <a:ext cx="8829675" cy="2800767"/>
          </a:xfrm>
          <a:prstGeom prst="rect">
            <a:avLst/>
          </a:prstGeom>
          <a:noFill/>
        </p:spPr>
        <p:txBody>
          <a:bodyPr wrap="square">
            <a:spAutoFit/>
          </a:bodyPr>
          <a:lstStyle/>
          <a:p>
            <a:pPr marL="285750" indent="-285750" algn="just">
              <a:buFont typeface="Arial" panose="020B0604020202020204" pitchFamily="34" charset="0"/>
              <a:buChar char="•"/>
            </a:pPr>
            <a:r>
              <a:rPr lang="ru-RU" sz="2200" b="1" i="0" u="none" strike="noStrike" dirty="0">
                <a:solidFill>
                  <a:srgbClr val="002060"/>
                </a:solidFill>
                <a:effectLst/>
                <a:cs typeface="Times New Roman" panose="02020603050405020304" pitchFamily="18" charset="0"/>
              </a:rPr>
              <a:t>Отклонение энергии связи ядер от гладкой кривой, предсказываемой моделью жидкой капли, явилось первым прямым указанием на оболочечную структуру ядра. </a:t>
            </a:r>
          </a:p>
          <a:p>
            <a:pPr marL="285750" indent="-285750" algn="just">
              <a:buFont typeface="Arial" panose="020B0604020202020204" pitchFamily="34" charset="0"/>
              <a:buChar char="•"/>
            </a:pPr>
            <a:r>
              <a:rPr lang="ru-RU" sz="2200" b="1" i="0" u="none" strike="noStrike" dirty="0">
                <a:solidFill>
                  <a:srgbClr val="002060"/>
                </a:solidFill>
                <a:effectLst/>
                <a:cs typeface="Times New Roman" panose="02020603050405020304" pitchFamily="18" charset="0"/>
              </a:rPr>
              <a:t>Различие в энергиях связи между четными и нечетными ядрами указывает на наличие сил спаривания в атомных ядрах. </a:t>
            </a:r>
          </a:p>
          <a:p>
            <a:pPr marL="285750" indent="-285750" algn="just">
              <a:buFont typeface="Arial" panose="020B0604020202020204" pitchFamily="34" charset="0"/>
              <a:buChar char="•"/>
            </a:pPr>
            <a:r>
              <a:rPr lang="ru-RU" sz="2200" b="1" i="0" u="none" strike="noStrike" dirty="0">
                <a:solidFill>
                  <a:srgbClr val="002060"/>
                </a:solidFill>
                <a:effectLst/>
                <a:cs typeface="Times New Roman" panose="02020603050405020304" pitchFamily="18" charset="0"/>
              </a:rPr>
              <a:t>Отклонение от "гладкого" поведения величин энергий отделения двух нуклонов в ядрах между заполненными оболочками служит указанием на деформацию атомных ядер в основном состоянии.</a:t>
            </a:r>
            <a:endParaRPr lang="en-RU" sz="2200" b="1" dirty="0">
              <a:solidFill>
                <a:srgbClr val="002060"/>
              </a:solidFill>
              <a:cs typeface="Times New Roman" panose="02020603050405020304" pitchFamily="18" charset="0"/>
            </a:endParaRPr>
          </a:p>
        </p:txBody>
      </p:sp>
      <p:sp>
        <p:nvSpPr>
          <p:cNvPr id="10" name="Rectangle 2">
            <a:extLst>
              <a:ext uri="{FF2B5EF4-FFF2-40B4-BE49-F238E27FC236}">
                <a16:creationId xmlns:a16="http://schemas.microsoft.com/office/drawing/2014/main" id="{EC80E741-18F1-4313-8B6A-CDACF9904127}"/>
              </a:ext>
            </a:extLst>
          </p:cNvPr>
          <p:cNvSpPr>
            <a:spLocks noGrp="1" noChangeArrowheads="1"/>
          </p:cNvSpPr>
          <p:nvPr>
            <p:ph type="title"/>
          </p:nvPr>
        </p:nvSpPr>
        <p:spPr>
          <a:xfrm>
            <a:off x="838200" y="19050"/>
            <a:ext cx="7772400" cy="727653"/>
          </a:xfrm>
        </p:spPr>
        <p:txBody>
          <a:bodyPr/>
          <a:lstStyle/>
          <a:p>
            <a:r>
              <a:rPr kumimoji="0" lang="ru-RU" altLang="ru-RU" sz="3600" b="1" dirty="0">
                <a:solidFill>
                  <a:srgbClr val="FF0000"/>
                </a:solidFill>
              </a:rPr>
              <a:t>Магические числа</a:t>
            </a:r>
          </a:p>
        </p:txBody>
      </p:sp>
      <p:pic>
        <p:nvPicPr>
          <p:cNvPr id="10242" name="Picture 2">
            <a:extLst>
              <a:ext uri="{FF2B5EF4-FFF2-40B4-BE49-F238E27FC236}">
                <a16:creationId xmlns:a16="http://schemas.microsoft.com/office/drawing/2014/main" id="{04D8CDDD-3374-03A4-8263-B7AB9AFA8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88" y="4515858"/>
            <a:ext cx="8069812"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2BE62DD-98AB-B0DE-66B0-67E94123D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4181475"/>
            <a:ext cx="6057900" cy="2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470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5800" y="111719"/>
            <a:ext cx="7772400" cy="511183"/>
          </a:xfrm>
        </p:spPr>
        <p:txBody>
          <a:bodyPr/>
          <a:lstStyle/>
          <a:p>
            <a:r>
              <a:rPr kumimoji="0" lang="ru-RU" altLang="ru-RU" sz="3200" b="1" dirty="0">
                <a:solidFill>
                  <a:srgbClr val="FF0000"/>
                </a:solidFill>
              </a:rPr>
              <a:t>Точность измерения масс</a:t>
            </a:r>
          </a:p>
        </p:txBody>
      </p:sp>
      <p:sp>
        <p:nvSpPr>
          <p:cNvPr id="7" name="Slide Number Placeholder 6">
            <a:extLst>
              <a:ext uri="{FF2B5EF4-FFF2-40B4-BE49-F238E27FC236}">
                <a16:creationId xmlns:a16="http://schemas.microsoft.com/office/drawing/2014/main" id="{E37118FB-11A3-7DEA-8CB9-237BDBBC612A}"/>
              </a:ext>
            </a:extLst>
          </p:cNvPr>
          <p:cNvSpPr>
            <a:spLocks noGrp="1"/>
          </p:cNvSpPr>
          <p:nvPr>
            <p:ph type="sldNum" sz="quarter" idx="12"/>
          </p:nvPr>
        </p:nvSpPr>
        <p:spPr/>
        <p:txBody>
          <a:bodyPr/>
          <a:lstStyle/>
          <a:p>
            <a:pPr>
              <a:defRPr/>
            </a:pPr>
            <a:fld id="{064D6751-8AE4-44B0-AA5F-981861BB2BA7}" type="slidenum">
              <a:rPr lang="en-US" altLang="ru-RU" smtClean="0"/>
              <a:pPr>
                <a:defRPr/>
              </a:pPr>
              <a:t>70</a:t>
            </a:fld>
            <a:endParaRPr lang="en-US" altLang="ru-RU"/>
          </a:p>
        </p:txBody>
      </p:sp>
      <p:pic>
        <p:nvPicPr>
          <p:cNvPr id="3" name="Picture 2">
            <a:extLst>
              <a:ext uri="{FF2B5EF4-FFF2-40B4-BE49-F238E27FC236}">
                <a16:creationId xmlns:a16="http://schemas.microsoft.com/office/drawing/2014/main" id="{13064C7D-F2A9-DE38-BBD3-76670A468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8" y="647600"/>
            <a:ext cx="8299243" cy="5383868"/>
          </a:xfrm>
          <a:prstGeom prst="rect">
            <a:avLst/>
          </a:prstGeom>
        </p:spPr>
      </p:pic>
      <p:sp>
        <p:nvSpPr>
          <p:cNvPr id="5" name="TextBox 4">
            <a:extLst>
              <a:ext uri="{FF2B5EF4-FFF2-40B4-BE49-F238E27FC236}">
                <a16:creationId xmlns:a16="http://schemas.microsoft.com/office/drawing/2014/main" id="{03B038F1-7B38-AF8A-6B96-3BCCB8D0B31E}"/>
              </a:ext>
            </a:extLst>
          </p:cNvPr>
          <p:cNvSpPr txBox="1"/>
          <p:nvPr/>
        </p:nvSpPr>
        <p:spPr>
          <a:xfrm>
            <a:off x="990601" y="6031468"/>
            <a:ext cx="7619999" cy="738664"/>
          </a:xfrm>
          <a:prstGeom prst="rect">
            <a:avLst/>
          </a:prstGeom>
          <a:noFill/>
        </p:spPr>
        <p:txBody>
          <a:bodyPr wrap="square">
            <a:spAutoFit/>
          </a:bodyPr>
          <a:lstStyle/>
          <a:p>
            <a:pPr algn="ctr"/>
            <a:r>
              <a:rPr lang="en-GB" sz="1400" b="1" dirty="0">
                <a:solidFill>
                  <a:srgbClr val="002060"/>
                </a:solidFill>
                <a:effectLst/>
                <a:cs typeface="Times New Roman" panose="02020603050405020304" pitchFamily="18" charset="0"/>
              </a:rPr>
              <a:t>Relative uncertainty on the experimental atomic masses from the 2016 atomic mass evaluation (AME2016). Known nuclear shells are indicated by solid lines. </a:t>
            </a:r>
          </a:p>
          <a:p>
            <a:pPr algn="ctr"/>
            <a:r>
              <a:rPr lang="en-GB" sz="1400" b="1" dirty="0">
                <a:solidFill>
                  <a:schemeClr val="accent4"/>
                </a:solidFill>
                <a:effectLst/>
                <a:cs typeface="Times New Roman" panose="02020603050405020304" pitchFamily="18" charset="0"/>
              </a:rPr>
              <a:t>Isotopes measured using a Penning trap are indicated by black dots. </a:t>
            </a:r>
            <a:endParaRPr lang="en-GB" sz="1400" b="1" dirty="0">
              <a:solidFill>
                <a:schemeClr val="accent4"/>
              </a:solidFill>
              <a:cs typeface="Times New Roman" panose="02020603050405020304" pitchFamily="18" charset="0"/>
            </a:endParaRPr>
          </a:p>
        </p:txBody>
      </p:sp>
    </p:spTree>
    <p:extLst>
      <p:ext uri="{BB962C8B-B14F-4D97-AF65-F5344CB8AC3E}">
        <p14:creationId xmlns:p14="http://schemas.microsoft.com/office/powerpoint/2010/main" val="2073355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5800" y="111719"/>
            <a:ext cx="7772400" cy="511183"/>
          </a:xfrm>
        </p:spPr>
        <p:txBody>
          <a:bodyPr/>
          <a:lstStyle/>
          <a:p>
            <a:r>
              <a:rPr kumimoji="0" lang="ru-RU" altLang="ru-RU" sz="3200" b="1" dirty="0">
                <a:solidFill>
                  <a:srgbClr val="FF0000"/>
                </a:solidFill>
              </a:rPr>
              <a:t>Точность измерения масс</a:t>
            </a:r>
          </a:p>
        </p:txBody>
      </p:sp>
      <p:sp>
        <p:nvSpPr>
          <p:cNvPr id="7" name="Slide Number Placeholder 6">
            <a:extLst>
              <a:ext uri="{FF2B5EF4-FFF2-40B4-BE49-F238E27FC236}">
                <a16:creationId xmlns:a16="http://schemas.microsoft.com/office/drawing/2014/main" id="{E37118FB-11A3-7DEA-8CB9-237BDBBC612A}"/>
              </a:ext>
            </a:extLst>
          </p:cNvPr>
          <p:cNvSpPr>
            <a:spLocks noGrp="1"/>
          </p:cNvSpPr>
          <p:nvPr>
            <p:ph type="sldNum" sz="quarter" idx="12"/>
          </p:nvPr>
        </p:nvSpPr>
        <p:spPr/>
        <p:txBody>
          <a:bodyPr/>
          <a:lstStyle/>
          <a:p>
            <a:pPr>
              <a:defRPr/>
            </a:pPr>
            <a:fld id="{064D6751-8AE4-44B0-AA5F-981861BB2BA7}" type="slidenum">
              <a:rPr lang="en-US" altLang="ru-RU" smtClean="0"/>
              <a:pPr>
                <a:defRPr/>
              </a:pPr>
              <a:t>71</a:t>
            </a:fld>
            <a:endParaRPr lang="en-US" altLang="ru-RU"/>
          </a:p>
        </p:txBody>
      </p:sp>
      <p:sp>
        <p:nvSpPr>
          <p:cNvPr id="5" name="TextBox 4">
            <a:extLst>
              <a:ext uri="{FF2B5EF4-FFF2-40B4-BE49-F238E27FC236}">
                <a16:creationId xmlns:a16="http://schemas.microsoft.com/office/drawing/2014/main" id="{03B038F1-7B38-AF8A-6B96-3BCCB8D0B31E}"/>
              </a:ext>
            </a:extLst>
          </p:cNvPr>
          <p:cNvSpPr txBox="1"/>
          <p:nvPr/>
        </p:nvSpPr>
        <p:spPr>
          <a:xfrm>
            <a:off x="879410" y="6099950"/>
            <a:ext cx="7619999" cy="646331"/>
          </a:xfrm>
          <a:prstGeom prst="rect">
            <a:avLst/>
          </a:prstGeom>
          <a:noFill/>
        </p:spPr>
        <p:txBody>
          <a:bodyPr wrap="square">
            <a:spAutoFit/>
          </a:bodyPr>
          <a:lstStyle/>
          <a:p>
            <a:pPr algn="ctr"/>
            <a:r>
              <a:rPr lang="en-GB" sz="1800" b="1" dirty="0">
                <a:solidFill>
                  <a:srgbClr val="002060"/>
                </a:solidFill>
                <a:effectLst/>
                <a:cs typeface="Times New Roman" panose="02020603050405020304" pitchFamily="18" charset="0"/>
              </a:rPr>
              <a:t>Reported mass uncertainties versus half-lives of exotic nuclei. This plot was prepared for the TCP 2018 conference with recent data.</a:t>
            </a:r>
            <a:endParaRPr lang="en-GB" sz="1100" b="1" dirty="0">
              <a:solidFill>
                <a:srgbClr val="002060"/>
              </a:solidFill>
              <a:cs typeface="Times New Roman" panose="02020603050405020304" pitchFamily="18" charset="0"/>
            </a:endParaRPr>
          </a:p>
        </p:txBody>
      </p:sp>
      <p:pic>
        <p:nvPicPr>
          <p:cNvPr id="4" name="Picture 3">
            <a:extLst>
              <a:ext uri="{FF2B5EF4-FFF2-40B4-BE49-F238E27FC236}">
                <a16:creationId xmlns:a16="http://schemas.microsoft.com/office/drawing/2014/main" id="{4FD609D1-E68E-57F5-BC3D-89AAD242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90" y="742745"/>
            <a:ext cx="7854819" cy="5372509"/>
          </a:xfrm>
          <a:prstGeom prst="rect">
            <a:avLst/>
          </a:prstGeom>
        </p:spPr>
      </p:pic>
    </p:spTree>
    <p:extLst>
      <p:ext uri="{BB962C8B-B14F-4D97-AF65-F5344CB8AC3E}">
        <p14:creationId xmlns:p14="http://schemas.microsoft.com/office/powerpoint/2010/main" val="872168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85750" y="56503"/>
            <a:ext cx="8629650" cy="601253"/>
          </a:xfrm>
        </p:spPr>
        <p:txBody>
          <a:bodyPr/>
          <a:lstStyle/>
          <a:p>
            <a:r>
              <a:rPr lang="ru-RU" sz="2800" b="1" dirty="0">
                <a:solidFill>
                  <a:srgbClr val="FF0000"/>
                </a:solidFill>
                <a:latin typeface="Times New Roman" panose="02020603050405020304" pitchFamily="18" charset="0"/>
                <a:cs typeface="Times New Roman" panose="02020603050405020304" pitchFamily="18" charset="0"/>
              </a:rPr>
              <a:t>Измерения масс ядер</a:t>
            </a:r>
            <a:endParaRPr lang="en-RU" sz="28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88DDE8E-4523-78A8-69D4-ED55C68E6400}"/>
              </a:ext>
            </a:extLst>
          </p:cNvPr>
          <p:cNvSpPr>
            <a:spLocks noGrp="1"/>
          </p:cNvSpPr>
          <p:nvPr>
            <p:ph type="sldNum" sz="quarter" idx="12"/>
          </p:nvPr>
        </p:nvSpPr>
        <p:spPr/>
        <p:txBody>
          <a:bodyPr/>
          <a:lstStyle/>
          <a:p>
            <a:pPr>
              <a:defRPr/>
            </a:pPr>
            <a:fld id="{064D6751-8AE4-44B0-AA5F-981861BB2BA7}" type="slidenum">
              <a:rPr lang="en-US" altLang="ru-RU" smtClean="0"/>
              <a:pPr>
                <a:defRPr/>
              </a:pPr>
              <a:t>72</a:t>
            </a:fld>
            <a:endParaRPr lang="en-US" altLang="ru-RU"/>
          </a:p>
        </p:txBody>
      </p:sp>
      <p:sp>
        <p:nvSpPr>
          <p:cNvPr id="7" name="TextBox 6">
            <a:extLst>
              <a:ext uri="{FF2B5EF4-FFF2-40B4-BE49-F238E27FC236}">
                <a16:creationId xmlns:a16="http://schemas.microsoft.com/office/drawing/2014/main" id="{6373A2D8-0AE4-BBCC-7FAF-DCA646721A3B}"/>
              </a:ext>
            </a:extLst>
          </p:cNvPr>
          <p:cNvSpPr txBox="1"/>
          <p:nvPr/>
        </p:nvSpPr>
        <p:spPr>
          <a:xfrm>
            <a:off x="257175" y="5944246"/>
            <a:ext cx="8629650" cy="646331"/>
          </a:xfrm>
          <a:prstGeom prst="rect">
            <a:avLst/>
          </a:prstGeom>
          <a:noFill/>
        </p:spPr>
        <p:txBody>
          <a:bodyPr wrap="square">
            <a:spAutoFit/>
          </a:bodyPr>
          <a:lstStyle/>
          <a:p>
            <a:pPr algn="ctr"/>
            <a:r>
              <a:rPr lang="en-GB" sz="1200" b="1" dirty="0">
                <a:solidFill>
                  <a:srgbClr val="002060"/>
                </a:solidFill>
                <a:effectLst/>
                <a:cs typeface="Times New Roman" panose="02020603050405020304" pitchFamily="18" charset="0"/>
              </a:rPr>
              <a:t>Deviation of masses (given in MeV) from the </a:t>
            </a:r>
            <a:r>
              <a:rPr lang="en-GB" sz="1200" b="1" dirty="0" err="1">
                <a:solidFill>
                  <a:srgbClr val="002060"/>
                </a:solidFill>
                <a:effectLst/>
                <a:cs typeface="Times New Roman" panose="02020603050405020304" pitchFamily="18" charset="0"/>
              </a:rPr>
              <a:t>Weizsäcker</a:t>
            </a:r>
            <a:r>
              <a:rPr lang="en-GB" sz="1200" b="1" dirty="0">
                <a:solidFill>
                  <a:srgbClr val="002060"/>
                </a:solidFill>
                <a:effectLst/>
                <a:cs typeface="Times New Roman" panose="02020603050405020304" pitchFamily="18" charset="0"/>
              </a:rPr>
              <a:t>–Bethe mass formula (</a:t>
            </a:r>
            <a:r>
              <a:rPr lang="en-GB" sz="1200" b="1" dirty="0" err="1">
                <a:solidFill>
                  <a:srgbClr val="002060"/>
                </a:solidFill>
                <a:effectLst/>
                <a:cs typeface="Times New Roman" panose="02020603050405020304" pitchFamily="18" charset="0"/>
              </a:rPr>
              <a:t>labeled</a:t>
            </a:r>
            <a:r>
              <a:rPr lang="en-GB" sz="1200" b="1" dirty="0">
                <a:solidFill>
                  <a:srgbClr val="002060"/>
                </a:solidFill>
                <a:effectLst/>
                <a:cs typeface="Times New Roman" panose="02020603050405020304" pitchFamily="18" charset="0"/>
              </a:rPr>
              <a:t> with WB). Experimental masses for nuclei with Z ≥ 8 and N ≥ 8 are taken from AME2016. Observed nuclides (</a:t>
            </a:r>
            <a:r>
              <a:rPr lang="en-GB" sz="1200" b="1" dirty="0" err="1">
                <a:solidFill>
                  <a:srgbClr val="002060"/>
                </a:solidFill>
                <a:effectLst/>
                <a:cs typeface="Times New Roman" panose="02020603050405020304" pitchFamily="18" charset="0"/>
              </a:rPr>
              <a:t>gray</a:t>
            </a:r>
            <a:r>
              <a:rPr lang="en-GB" sz="1200" b="1" dirty="0">
                <a:solidFill>
                  <a:srgbClr val="002060"/>
                </a:solidFill>
                <a:effectLst/>
                <a:cs typeface="Times New Roman" panose="02020603050405020304" pitchFamily="18" charset="0"/>
              </a:rPr>
              <a:t>) are taken from the JAEA chart of the nuclides 2018. Stable and long-lived nuclei with half-lives of 5×10</a:t>
            </a:r>
            <a:r>
              <a:rPr lang="en-GB" sz="1200" b="1" baseline="30000" dirty="0">
                <a:solidFill>
                  <a:srgbClr val="002060"/>
                </a:solidFill>
                <a:effectLst/>
                <a:cs typeface="Times New Roman" panose="02020603050405020304" pitchFamily="18" charset="0"/>
              </a:rPr>
              <a:t>8</a:t>
            </a:r>
            <a:r>
              <a:rPr lang="en-GB" sz="1200" b="1" dirty="0">
                <a:solidFill>
                  <a:srgbClr val="002060"/>
                </a:solidFill>
                <a:effectLst/>
                <a:cs typeface="Times New Roman" panose="02020603050405020304" pitchFamily="18" charset="0"/>
              </a:rPr>
              <a:t> years or longer are plotted as open squares. </a:t>
            </a:r>
            <a:endParaRPr lang="en-GB" sz="1200" b="1" dirty="0">
              <a:solidFill>
                <a:srgbClr val="002060"/>
              </a:solidFill>
              <a:cs typeface="Times New Roman" panose="02020603050405020304" pitchFamily="18" charset="0"/>
            </a:endParaRPr>
          </a:p>
        </p:txBody>
      </p:sp>
      <p:pic>
        <p:nvPicPr>
          <p:cNvPr id="3" name="Picture 2">
            <a:extLst>
              <a:ext uri="{FF2B5EF4-FFF2-40B4-BE49-F238E27FC236}">
                <a16:creationId xmlns:a16="http://schemas.microsoft.com/office/drawing/2014/main" id="{A4D81E4F-EF5C-D41C-C408-791ACDDB9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57756"/>
            <a:ext cx="7772400" cy="5255145"/>
          </a:xfrm>
          <a:prstGeom prst="rect">
            <a:avLst/>
          </a:prstGeom>
        </p:spPr>
      </p:pic>
    </p:spTree>
    <p:extLst>
      <p:ext uri="{BB962C8B-B14F-4D97-AF65-F5344CB8AC3E}">
        <p14:creationId xmlns:p14="http://schemas.microsoft.com/office/powerpoint/2010/main" val="413154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85750" y="56503"/>
            <a:ext cx="8629650" cy="601253"/>
          </a:xfrm>
        </p:spPr>
        <p:txBody>
          <a:bodyPr/>
          <a:lstStyle/>
          <a:p>
            <a:r>
              <a:rPr lang="ru-RU" sz="2800" b="1" dirty="0">
                <a:solidFill>
                  <a:srgbClr val="FF0000"/>
                </a:solidFill>
                <a:latin typeface="Times New Roman" panose="02020603050405020304" pitchFamily="18" charset="0"/>
                <a:cs typeface="Times New Roman" panose="02020603050405020304" pitchFamily="18" charset="0"/>
              </a:rPr>
              <a:t>Измерения масс ядер</a:t>
            </a:r>
            <a:endParaRPr lang="en-RU" sz="28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88DDE8E-4523-78A8-69D4-ED55C68E6400}"/>
              </a:ext>
            </a:extLst>
          </p:cNvPr>
          <p:cNvSpPr>
            <a:spLocks noGrp="1"/>
          </p:cNvSpPr>
          <p:nvPr>
            <p:ph type="sldNum" sz="quarter" idx="12"/>
          </p:nvPr>
        </p:nvSpPr>
        <p:spPr/>
        <p:txBody>
          <a:bodyPr/>
          <a:lstStyle/>
          <a:p>
            <a:pPr>
              <a:defRPr/>
            </a:pPr>
            <a:fld id="{064D6751-8AE4-44B0-AA5F-981861BB2BA7}" type="slidenum">
              <a:rPr lang="en-US" altLang="ru-RU" smtClean="0"/>
              <a:pPr>
                <a:defRPr/>
              </a:pPr>
              <a:t>73</a:t>
            </a:fld>
            <a:endParaRPr lang="en-US" altLang="ru-RU"/>
          </a:p>
        </p:txBody>
      </p:sp>
      <p:pic>
        <p:nvPicPr>
          <p:cNvPr id="5" name="Picture 4">
            <a:extLst>
              <a:ext uri="{FF2B5EF4-FFF2-40B4-BE49-F238E27FC236}">
                <a16:creationId xmlns:a16="http://schemas.microsoft.com/office/drawing/2014/main" id="{5C2A7496-3A41-E09F-CCF0-B738BFB49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657756"/>
            <a:ext cx="7772400" cy="5286490"/>
          </a:xfrm>
          <a:prstGeom prst="rect">
            <a:avLst/>
          </a:prstGeom>
        </p:spPr>
      </p:pic>
      <p:sp>
        <p:nvSpPr>
          <p:cNvPr id="7" name="TextBox 6">
            <a:extLst>
              <a:ext uri="{FF2B5EF4-FFF2-40B4-BE49-F238E27FC236}">
                <a16:creationId xmlns:a16="http://schemas.microsoft.com/office/drawing/2014/main" id="{6373A2D8-0AE4-BBCC-7FAF-DCA646721A3B}"/>
              </a:ext>
            </a:extLst>
          </p:cNvPr>
          <p:cNvSpPr txBox="1"/>
          <p:nvPr/>
        </p:nvSpPr>
        <p:spPr>
          <a:xfrm>
            <a:off x="257175" y="5944246"/>
            <a:ext cx="8629650" cy="646331"/>
          </a:xfrm>
          <a:prstGeom prst="rect">
            <a:avLst/>
          </a:prstGeom>
          <a:noFill/>
        </p:spPr>
        <p:txBody>
          <a:bodyPr wrap="square">
            <a:spAutoFit/>
          </a:bodyPr>
          <a:lstStyle/>
          <a:p>
            <a:pPr algn="ctr"/>
            <a:r>
              <a:rPr lang="en-GB" sz="1200" b="1" dirty="0">
                <a:solidFill>
                  <a:srgbClr val="002060"/>
                </a:solidFill>
                <a:effectLst/>
                <a:cs typeface="Times New Roman" panose="02020603050405020304" pitchFamily="18" charset="0"/>
              </a:rPr>
              <a:t>Nuclei with measured masses from the Atomic Mass Evaluation (AME). The AME versions from 1988, 1995, 2003, 2012 and 2016 are plotted with different </a:t>
            </a:r>
            <a:r>
              <a:rPr lang="en-GB" sz="1200" b="1" dirty="0" err="1">
                <a:solidFill>
                  <a:srgbClr val="002060"/>
                </a:solidFill>
                <a:effectLst/>
                <a:cs typeface="Times New Roman" panose="02020603050405020304" pitchFamily="18" charset="0"/>
              </a:rPr>
              <a:t>colors</a:t>
            </a:r>
            <a:r>
              <a:rPr lang="en-GB" sz="1200" b="1" dirty="0">
                <a:solidFill>
                  <a:srgbClr val="002060"/>
                </a:solidFill>
                <a:effectLst/>
                <a:cs typeface="Times New Roman" panose="02020603050405020304" pitchFamily="18" charset="0"/>
              </a:rPr>
              <a:t>. Observed nuclides are taken from the JAEA Chart of the nuclides 2018. Theoretical predictions of the region of bound nuclei confined within the neutron and proton driplines from the KTUY formula are also plotted. </a:t>
            </a:r>
            <a:endParaRPr lang="en-GB" sz="1200" b="1"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9173939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85750" y="56503"/>
            <a:ext cx="8629650" cy="601253"/>
          </a:xfrm>
        </p:spPr>
        <p:txBody>
          <a:bodyPr/>
          <a:lstStyle/>
          <a:p>
            <a:r>
              <a:rPr lang="ru-RU" sz="2800" b="1" dirty="0">
                <a:solidFill>
                  <a:srgbClr val="FF0000"/>
                </a:solidFill>
                <a:latin typeface="Times New Roman" panose="02020603050405020304" pitchFamily="18" charset="0"/>
                <a:cs typeface="Times New Roman" panose="02020603050405020304" pitchFamily="18" charset="0"/>
              </a:rPr>
              <a:t>Измерения масс ядер</a:t>
            </a:r>
            <a:endParaRPr lang="en-RU" sz="28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88DDE8E-4523-78A8-69D4-ED55C68E6400}"/>
              </a:ext>
            </a:extLst>
          </p:cNvPr>
          <p:cNvSpPr>
            <a:spLocks noGrp="1"/>
          </p:cNvSpPr>
          <p:nvPr>
            <p:ph type="sldNum" sz="quarter" idx="12"/>
          </p:nvPr>
        </p:nvSpPr>
        <p:spPr/>
        <p:txBody>
          <a:bodyPr/>
          <a:lstStyle/>
          <a:p>
            <a:pPr>
              <a:defRPr/>
            </a:pPr>
            <a:fld id="{064D6751-8AE4-44B0-AA5F-981861BB2BA7}" type="slidenum">
              <a:rPr lang="en-US" altLang="ru-RU" smtClean="0"/>
              <a:pPr>
                <a:defRPr/>
              </a:pPr>
              <a:t>74</a:t>
            </a:fld>
            <a:endParaRPr lang="en-US" altLang="ru-RU"/>
          </a:p>
        </p:txBody>
      </p:sp>
      <p:sp>
        <p:nvSpPr>
          <p:cNvPr id="7" name="TextBox 6">
            <a:extLst>
              <a:ext uri="{FF2B5EF4-FFF2-40B4-BE49-F238E27FC236}">
                <a16:creationId xmlns:a16="http://schemas.microsoft.com/office/drawing/2014/main" id="{6373A2D8-0AE4-BBCC-7FAF-DCA646721A3B}"/>
              </a:ext>
            </a:extLst>
          </p:cNvPr>
          <p:cNvSpPr txBox="1"/>
          <p:nvPr/>
        </p:nvSpPr>
        <p:spPr>
          <a:xfrm>
            <a:off x="285750" y="5629870"/>
            <a:ext cx="8629650" cy="923330"/>
          </a:xfrm>
          <a:prstGeom prst="rect">
            <a:avLst/>
          </a:prstGeom>
          <a:noFill/>
        </p:spPr>
        <p:txBody>
          <a:bodyPr wrap="square">
            <a:spAutoFit/>
          </a:bodyPr>
          <a:lstStyle/>
          <a:p>
            <a:pPr algn="ctr"/>
            <a:r>
              <a:rPr lang="en-GB" sz="1800" b="1" dirty="0">
                <a:solidFill>
                  <a:srgbClr val="002060"/>
                </a:solidFill>
                <a:effectLst/>
                <a:cs typeface="Times New Roman" panose="02020603050405020304" pitchFamily="18" charset="0"/>
              </a:rPr>
              <a:t>A part of the nuclear chart presenting the observed superheavy elements. The nuclei whose masses were measured at </a:t>
            </a:r>
            <a:r>
              <a:rPr lang="en-GB" sz="1800" b="1" dirty="0">
                <a:solidFill>
                  <a:srgbClr val="7030A0"/>
                </a:solidFill>
                <a:effectLst/>
                <a:cs typeface="Times New Roman" panose="02020603050405020304" pitchFamily="18" charset="0"/>
              </a:rPr>
              <a:t>SHIPTRAP</a:t>
            </a:r>
            <a:r>
              <a:rPr lang="en-GB" sz="1800" b="1" dirty="0">
                <a:solidFill>
                  <a:srgbClr val="002060"/>
                </a:solidFill>
                <a:effectLst/>
                <a:cs typeface="Times New Roman" panose="02020603050405020304" pitchFamily="18" charset="0"/>
              </a:rPr>
              <a:t> are shown with red squares, and those measured at </a:t>
            </a:r>
            <a:r>
              <a:rPr lang="en-GB" sz="1800" b="1" dirty="0">
                <a:solidFill>
                  <a:srgbClr val="7030A0"/>
                </a:solidFill>
                <a:effectLst/>
                <a:cs typeface="Times New Roman" panose="02020603050405020304" pitchFamily="18" charset="0"/>
              </a:rPr>
              <a:t>RIKEN</a:t>
            </a:r>
            <a:r>
              <a:rPr lang="en-GB" sz="1800" b="1" dirty="0">
                <a:solidFill>
                  <a:srgbClr val="002060"/>
                </a:solidFill>
                <a:effectLst/>
                <a:cs typeface="Times New Roman" panose="02020603050405020304" pitchFamily="18" charset="0"/>
              </a:rPr>
              <a:t> are shown with blue squares.</a:t>
            </a:r>
            <a:endParaRPr lang="en-GB" sz="1050" b="1" dirty="0">
              <a:solidFill>
                <a:srgbClr val="002060"/>
              </a:solidFill>
              <a:cs typeface="Times New Roman" panose="02020603050405020304" pitchFamily="18" charset="0"/>
            </a:endParaRPr>
          </a:p>
        </p:txBody>
      </p:sp>
      <p:pic>
        <p:nvPicPr>
          <p:cNvPr id="3" name="Picture 2">
            <a:extLst>
              <a:ext uri="{FF2B5EF4-FFF2-40B4-BE49-F238E27FC236}">
                <a16:creationId xmlns:a16="http://schemas.microsoft.com/office/drawing/2014/main" id="{CCF33F7E-1CB7-AE94-1CF4-8857131CE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52" y="522792"/>
            <a:ext cx="8538046" cy="5107078"/>
          </a:xfrm>
          <a:prstGeom prst="rect">
            <a:avLst/>
          </a:prstGeom>
        </p:spPr>
      </p:pic>
    </p:spTree>
    <p:extLst>
      <p:ext uri="{BB962C8B-B14F-4D97-AF65-F5344CB8AC3E}">
        <p14:creationId xmlns:p14="http://schemas.microsoft.com/office/powerpoint/2010/main" val="11578848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5800" y="200025"/>
            <a:ext cx="7772400" cy="1042988"/>
          </a:xfrm>
        </p:spPr>
        <p:txBody>
          <a:bodyPr/>
          <a:lstStyle/>
          <a:p>
            <a:pPr algn="ctr"/>
            <a:r>
              <a:rPr lang="en-GB" sz="3200" b="1" i="0" u="none" strike="noStrike" dirty="0">
                <a:solidFill>
                  <a:srgbClr val="FF0000"/>
                </a:solidFill>
                <a:effectLst/>
                <a:cs typeface="Times New Roman" panose="02020603050405020304" pitchFamily="18" charset="0"/>
              </a:rPr>
              <a:t>Active research groups for mass measurements worldwide.</a:t>
            </a:r>
            <a:endParaRPr lang="en-RU" sz="3200" b="1" dirty="0">
              <a:solidFill>
                <a:srgbClr val="FF0000"/>
              </a:solidFill>
              <a:cs typeface="Times New Roman" panose="02020603050405020304" pitchFamily="18" charset="0"/>
            </a:endParaRPr>
          </a:p>
        </p:txBody>
      </p:sp>
      <p:pic>
        <p:nvPicPr>
          <p:cNvPr id="1026" name="Picture 2">
            <a:extLst>
              <a:ext uri="{FF2B5EF4-FFF2-40B4-BE49-F238E27FC236}">
                <a16:creationId xmlns:a16="http://schemas.microsoft.com/office/drawing/2014/main" id="{8BC99CA9-C211-8FAF-3FC4-DFAF3D2C4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77" y="1243013"/>
            <a:ext cx="8824646" cy="56149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B11ACF0-9B70-254C-51B7-F200DE65105E}"/>
              </a:ext>
            </a:extLst>
          </p:cNvPr>
          <p:cNvSpPr>
            <a:spLocks noGrp="1"/>
          </p:cNvSpPr>
          <p:nvPr>
            <p:ph type="sldNum" sz="quarter" idx="12"/>
          </p:nvPr>
        </p:nvSpPr>
        <p:spPr/>
        <p:txBody>
          <a:bodyPr/>
          <a:lstStyle/>
          <a:p>
            <a:pPr>
              <a:defRPr/>
            </a:pPr>
            <a:fld id="{064D6751-8AE4-44B0-AA5F-981861BB2BA7}" type="slidenum">
              <a:rPr lang="en-US" altLang="ru-RU" smtClean="0"/>
              <a:pPr>
                <a:defRPr/>
              </a:pPr>
              <a:t>75</a:t>
            </a:fld>
            <a:endParaRPr lang="en-US" altLang="ru-RU"/>
          </a:p>
        </p:txBody>
      </p:sp>
    </p:spTree>
    <p:extLst>
      <p:ext uri="{BB962C8B-B14F-4D97-AF65-F5344CB8AC3E}">
        <p14:creationId xmlns:p14="http://schemas.microsoft.com/office/powerpoint/2010/main" val="30866764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11ACF0-9B70-254C-51B7-F200DE65105E}"/>
              </a:ext>
            </a:extLst>
          </p:cNvPr>
          <p:cNvSpPr>
            <a:spLocks noGrp="1"/>
          </p:cNvSpPr>
          <p:nvPr>
            <p:ph type="sldNum" sz="quarter" idx="12"/>
          </p:nvPr>
        </p:nvSpPr>
        <p:spPr/>
        <p:txBody>
          <a:bodyPr/>
          <a:lstStyle/>
          <a:p>
            <a:pPr>
              <a:defRPr/>
            </a:pPr>
            <a:fld id="{064D6751-8AE4-44B0-AA5F-981861BB2BA7}" type="slidenum">
              <a:rPr lang="en-US" altLang="ru-RU" smtClean="0"/>
              <a:pPr>
                <a:defRPr/>
              </a:pPr>
              <a:t>76</a:t>
            </a:fld>
            <a:endParaRPr lang="en-US" altLang="ru-RU"/>
          </a:p>
        </p:txBody>
      </p:sp>
      <p:pic>
        <p:nvPicPr>
          <p:cNvPr id="13314" name="Picture 2">
            <a:extLst>
              <a:ext uri="{FF2B5EF4-FFF2-40B4-BE49-F238E27FC236}">
                <a16:creationId xmlns:a16="http://schemas.microsoft.com/office/drawing/2014/main" id="{F14B50E5-7B36-14FB-DFA7-EE5B8E107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7" y="1"/>
            <a:ext cx="925757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52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685800" y="52388"/>
            <a:ext cx="7772400" cy="888386"/>
          </a:xfrm>
        </p:spPr>
        <p:txBody>
          <a:bodyPr/>
          <a:lstStyle/>
          <a:p>
            <a:r>
              <a:rPr kumimoji="0" lang="ru-RU" altLang="ru-RU" sz="2400" b="1" dirty="0">
                <a:solidFill>
                  <a:srgbClr val="FF0000"/>
                </a:solidFill>
              </a:rPr>
              <a:t>Предсказания энергии связи различных массовых формул</a:t>
            </a:r>
            <a:r>
              <a:rPr kumimoji="0" lang="en-US" altLang="ru-RU" sz="2400" b="1" dirty="0">
                <a:solidFill>
                  <a:srgbClr val="FF0000"/>
                </a:solidFill>
              </a:rPr>
              <a:t> </a:t>
            </a:r>
            <a:r>
              <a:rPr kumimoji="0" lang="ru-RU" altLang="ru-RU" sz="2400" b="1" dirty="0">
                <a:solidFill>
                  <a:srgbClr val="FF0000"/>
                </a:solidFill>
              </a:rPr>
              <a:t>для изотопов </a:t>
            </a:r>
            <a:r>
              <a:rPr kumimoji="0" lang="en-US" altLang="ru-RU" sz="2400" b="1" dirty="0">
                <a:solidFill>
                  <a:srgbClr val="FF0000"/>
                </a:solidFill>
              </a:rPr>
              <a:t>Sn</a:t>
            </a:r>
            <a:endParaRPr kumimoji="0" lang="ru-RU" altLang="ru-RU" sz="2400" b="1" dirty="0">
              <a:solidFill>
                <a:srgbClr val="FF0000"/>
              </a:solidFill>
            </a:endParaRPr>
          </a:p>
        </p:txBody>
      </p:sp>
      <p:pic>
        <p:nvPicPr>
          <p:cNvPr id="13315" name="Содержимое 4" descr="RaznyeMassy.bmp"/>
          <p:cNvPicPr>
            <a:picLocks noGrp="1" noChangeAspect="1"/>
          </p:cNvPicPr>
          <p:nvPr>
            <p:ph idx="1"/>
          </p:nvPr>
        </p:nvPicPr>
        <p:blipFill>
          <a:blip r:embed="rId2">
            <a:lum bright="-20000" contrast="34000"/>
            <a:extLst>
              <a:ext uri="{28A0092B-C50C-407E-A947-70E740481C1C}">
                <a14:useLocalDpi xmlns:a14="http://schemas.microsoft.com/office/drawing/2010/main" val="0"/>
              </a:ext>
            </a:extLst>
          </a:blip>
          <a:srcRect/>
          <a:stretch>
            <a:fillRect/>
          </a:stretch>
        </p:blipFill>
        <p:spPr>
          <a:xfrm>
            <a:off x="1325273" y="1000751"/>
            <a:ext cx="6493452" cy="4359889"/>
          </a:xfrm>
        </p:spPr>
      </p:pic>
      <p:sp>
        <p:nvSpPr>
          <p:cNvPr id="2" name="Slide Number Placeholder 1">
            <a:extLst>
              <a:ext uri="{FF2B5EF4-FFF2-40B4-BE49-F238E27FC236}">
                <a16:creationId xmlns:a16="http://schemas.microsoft.com/office/drawing/2014/main" id="{4C03EDE4-D973-6F37-C9F7-E894CE263193}"/>
              </a:ext>
            </a:extLst>
          </p:cNvPr>
          <p:cNvSpPr>
            <a:spLocks noGrp="1"/>
          </p:cNvSpPr>
          <p:nvPr>
            <p:ph type="sldNum" sz="quarter" idx="12"/>
          </p:nvPr>
        </p:nvSpPr>
        <p:spPr>
          <a:xfrm>
            <a:off x="8529637" y="6553200"/>
            <a:ext cx="609600" cy="304800"/>
          </a:xfrm>
        </p:spPr>
        <p:txBody>
          <a:bodyPr/>
          <a:lstStyle/>
          <a:p>
            <a:pPr>
              <a:defRPr/>
            </a:pPr>
            <a:fld id="{064D6751-8AE4-44B0-AA5F-981861BB2BA7}" type="slidenum">
              <a:rPr lang="en-US" altLang="ru-RU" smtClean="0"/>
              <a:pPr>
                <a:defRPr/>
              </a:pPr>
              <a:t>8</a:t>
            </a:fld>
            <a:endParaRPr lang="en-US" altLang="ru-RU"/>
          </a:p>
        </p:txBody>
      </p:sp>
      <p:sp>
        <p:nvSpPr>
          <p:cNvPr id="3" name="Rectangle 1">
            <a:extLst>
              <a:ext uri="{FF2B5EF4-FFF2-40B4-BE49-F238E27FC236}">
                <a16:creationId xmlns:a16="http://schemas.microsoft.com/office/drawing/2014/main" id="{1D0B834A-C4B7-1D41-C455-830DC0D4265B}"/>
              </a:ext>
            </a:extLst>
          </p:cNvPr>
          <p:cNvSpPr>
            <a:spLocks noChangeArrowheads="1"/>
          </p:cNvSpPr>
          <p:nvPr/>
        </p:nvSpPr>
        <p:spPr bwMode="auto">
          <a:xfrm>
            <a:off x="214312" y="5420617"/>
            <a:ext cx="871537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RU" altLang="en-RU" sz="14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Массы атомных ядер вычисляются с помощью различных феноменологических или полуэмпирических моделей, использующих различные приближения макроскопических и микроскопических теорий. Существующие в настоящее время массовые формулы достаточно хорошо описывают массы (энергии связи) ядер вблизи долины 𝛽-стабильности. (Точность оценки энергии связи составляет ~ </a:t>
            </a:r>
            <a:r>
              <a:rPr kumimoji="0" lang="en-RU" altLang="en-RU"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100 кэВ</a:t>
            </a:r>
            <a:r>
              <a:rPr kumimoji="0" lang="en-RU" altLang="en-RU" sz="14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Однако для ядер, удаленных от долины стабильности, неопределенность в предсказании энергии связи увеличивается </a:t>
            </a:r>
            <a:r>
              <a:rPr kumimoji="0" lang="en-RU" altLang="en-RU"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до нескольких МэВ</a:t>
            </a:r>
            <a:r>
              <a:rPr kumimoji="0" lang="en-RU" altLang="en-RU" sz="14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a:t>
            </a:r>
          </a:p>
        </p:txBody>
      </p:sp>
      <p:pic>
        <p:nvPicPr>
          <p:cNvPr id="11266" name="Picture 2" descr="бета">
            <a:extLst>
              <a:ext uri="{FF2B5EF4-FFF2-40B4-BE49-F238E27FC236}">
                <a16:creationId xmlns:a16="http://schemas.microsoft.com/office/drawing/2014/main" id="{76489C2D-1376-C717-0CFC-D3C831587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4425" y="-136525"/>
            <a:ext cx="127000" cy="25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685800" y="190500"/>
            <a:ext cx="7772400" cy="1143000"/>
          </a:xfrm>
        </p:spPr>
        <p:txBody>
          <a:bodyPr/>
          <a:lstStyle/>
          <a:p>
            <a:r>
              <a:rPr lang="ru-RU" altLang="ru-RU" sz="3600" b="1" dirty="0">
                <a:solidFill>
                  <a:srgbClr val="FF0000"/>
                </a:solidFill>
              </a:rPr>
              <a:t>Данные по массам ядер</a:t>
            </a:r>
          </a:p>
        </p:txBody>
      </p:sp>
      <p:sp>
        <p:nvSpPr>
          <p:cNvPr id="15363" name="Объект 2"/>
          <p:cNvSpPr>
            <a:spLocks noGrp="1"/>
          </p:cNvSpPr>
          <p:nvPr>
            <p:ph idx="1"/>
          </p:nvPr>
        </p:nvSpPr>
        <p:spPr>
          <a:xfrm>
            <a:off x="685799" y="1981200"/>
            <a:ext cx="8061251" cy="4114800"/>
          </a:xfrm>
        </p:spPr>
        <p:txBody>
          <a:bodyPr/>
          <a:lstStyle/>
          <a:p>
            <a:r>
              <a:rPr lang="ru-RU" altLang="ru-RU" sz="2800" b="1" dirty="0">
                <a:solidFill>
                  <a:srgbClr val="002060"/>
                </a:solidFill>
              </a:rPr>
              <a:t>Массы ядер:</a:t>
            </a:r>
          </a:p>
          <a:p>
            <a:pPr>
              <a:buFontTx/>
              <a:buNone/>
            </a:pPr>
            <a:r>
              <a:rPr lang="de-DE" altLang="ru-RU" sz="2800" b="1" dirty="0">
                <a:solidFill>
                  <a:srgbClr val="002060"/>
                </a:solidFill>
              </a:rPr>
              <a:t>P. Möller, J.R. Nix, </a:t>
            </a:r>
            <a:r>
              <a:rPr lang="de-DE" altLang="ru-RU" sz="2800" b="1" dirty="0" err="1">
                <a:solidFill>
                  <a:srgbClr val="002060"/>
                </a:solidFill>
              </a:rPr>
              <a:t>and</a:t>
            </a:r>
            <a:r>
              <a:rPr lang="de-DE" altLang="ru-RU" sz="2800" b="1" dirty="0">
                <a:solidFill>
                  <a:srgbClr val="002060"/>
                </a:solidFill>
              </a:rPr>
              <a:t> W.J. </a:t>
            </a:r>
            <a:r>
              <a:rPr lang="de-DE" altLang="ru-RU" sz="2800" b="1" dirty="0" err="1">
                <a:solidFill>
                  <a:srgbClr val="002060"/>
                </a:solidFill>
              </a:rPr>
              <a:t>Swiatecki</a:t>
            </a:r>
            <a:r>
              <a:rPr lang="de-DE" altLang="ru-RU" sz="2800" b="1" dirty="0">
                <a:solidFill>
                  <a:srgbClr val="002060"/>
                </a:solidFill>
              </a:rPr>
              <a:t>  </a:t>
            </a:r>
            <a:r>
              <a:rPr lang="de-DE" altLang="ru-RU" sz="2800" b="1" i="1" dirty="0" err="1">
                <a:solidFill>
                  <a:srgbClr val="002060"/>
                </a:solidFill>
              </a:rPr>
              <a:t>Atomic</a:t>
            </a:r>
            <a:r>
              <a:rPr lang="de-DE" altLang="ru-RU" sz="2800" b="1" i="1" dirty="0">
                <a:solidFill>
                  <a:srgbClr val="002060"/>
                </a:solidFill>
              </a:rPr>
              <a:t> Data </a:t>
            </a:r>
            <a:r>
              <a:rPr lang="de-DE" altLang="ru-RU" sz="2800" b="1" i="1" dirty="0" err="1">
                <a:solidFill>
                  <a:srgbClr val="002060"/>
                </a:solidFill>
              </a:rPr>
              <a:t>Nucl</a:t>
            </a:r>
            <a:r>
              <a:rPr lang="de-DE" altLang="ru-RU" sz="2800" b="1" i="1" dirty="0">
                <a:solidFill>
                  <a:srgbClr val="002060"/>
                </a:solidFill>
              </a:rPr>
              <a:t>. Data </a:t>
            </a:r>
            <a:r>
              <a:rPr lang="de-DE" altLang="ru-RU" sz="2800" b="1" i="1" dirty="0" err="1">
                <a:solidFill>
                  <a:srgbClr val="002060"/>
                </a:solidFill>
              </a:rPr>
              <a:t>Tables</a:t>
            </a:r>
            <a:r>
              <a:rPr lang="de-DE" altLang="ru-RU" sz="2800" b="1" dirty="0">
                <a:solidFill>
                  <a:srgbClr val="002060"/>
                </a:solidFill>
              </a:rPr>
              <a:t> 59, 185(1995)</a:t>
            </a:r>
            <a:endParaRPr lang="ru-RU" altLang="ru-RU" sz="2800" b="1" dirty="0">
              <a:solidFill>
                <a:srgbClr val="002060"/>
              </a:solidFill>
            </a:endParaRPr>
          </a:p>
          <a:p>
            <a:pPr>
              <a:buFontTx/>
              <a:buNone/>
            </a:pPr>
            <a:r>
              <a:rPr lang="en-US" altLang="ru-RU" sz="2800" b="1" dirty="0">
                <a:solidFill>
                  <a:srgbClr val="002060"/>
                </a:solidFill>
              </a:rPr>
              <a:t>P. M</a:t>
            </a:r>
            <a:r>
              <a:rPr lang="de-DE" altLang="ru-RU" sz="2800" b="1" dirty="0">
                <a:solidFill>
                  <a:srgbClr val="002060"/>
                </a:solidFill>
              </a:rPr>
              <a:t>ö</a:t>
            </a:r>
            <a:r>
              <a:rPr lang="en-US" altLang="ru-RU" sz="2800" b="1" dirty="0" err="1">
                <a:solidFill>
                  <a:srgbClr val="002060"/>
                </a:solidFill>
              </a:rPr>
              <a:t>ller</a:t>
            </a:r>
            <a:r>
              <a:rPr lang="en-US" altLang="ru-RU" sz="2800" b="1" dirty="0">
                <a:solidFill>
                  <a:srgbClr val="002060"/>
                </a:solidFill>
              </a:rPr>
              <a:t>, A.J. </a:t>
            </a:r>
            <a:r>
              <a:rPr lang="en-US" altLang="ru-RU" sz="2800" b="1" dirty="0" err="1">
                <a:solidFill>
                  <a:srgbClr val="002060"/>
                </a:solidFill>
              </a:rPr>
              <a:t>Sierk</a:t>
            </a:r>
            <a:r>
              <a:rPr lang="en-US" altLang="ru-RU" sz="2800" b="1" dirty="0">
                <a:solidFill>
                  <a:srgbClr val="002060"/>
                </a:solidFill>
              </a:rPr>
              <a:t>, T. Ichikawa, H. Sagawa  </a:t>
            </a:r>
            <a:r>
              <a:rPr lang="en-US" altLang="ru-RU" sz="2800" b="1" i="1" dirty="0">
                <a:solidFill>
                  <a:srgbClr val="002060"/>
                </a:solidFill>
              </a:rPr>
              <a:t>Atomic Data  </a:t>
            </a:r>
            <a:r>
              <a:rPr lang="en-US" altLang="ru-RU" sz="2800" b="1" i="1" dirty="0" err="1">
                <a:solidFill>
                  <a:srgbClr val="002060"/>
                </a:solidFill>
              </a:rPr>
              <a:t>Nucl</a:t>
            </a:r>
            <a:r>
              <a:rPr lang="en-US" altLang="ru-RU" sz="2800" b="1" i="1" dirty="0">
                <a:solidFill>
                  <a:srgbClr val="002060"/>
                </a:solidFill>
              </a:rPr>
              <a:t>. Data Tables</a:t>
            </a:r>
            <a:r>
              <a:rPr lang="ru-RU" altLang="ru-RU" sz="2800" b="1" i="1" dirty="0">
                <a:solidFill>
                  <a:srgbClr val="002060"/>
                </a:solidFill>
              </a:rPr>
              <a:t> </a:t>
            </a:r>
            <a:r>
              <a:rPr lang="ru-RU" altLang="ru-RU" sz="2800" b="1" dirty="0">
                <a:solidFill>
                  <a:srgbClr val="002060"/>
                </a:solidFill>
              </a:rPr>
              <a:t>109</a:t>
            </a:r>
            <a:r>
              <a:rPr lang="en-US" altLang="ru-RU" sz="2800" b="1" dirty="0">
                <a:solidFill>
                  <a:srgbClr val="002060"/>
                </a:solidFill>
              </a:rPr>
              <a:t>, 1(2016)</a:t>
            </a:r>
            <a:endParaRPr lang="ru-RU" altLang="ru-RU" sz="2800" b="1" dirty="0">
              <a:solidFill>
                <a:srgbClr val="002060"/>
              </a:solidFill>
            </a:endParaRPr>
          </a:p>
          <a:p>
            <a:pPr>
              <a:buFontTx/>
              <a:buNone/>
            </a:pPr>
            <a:r>
              <a:rPr lang="de-DE" altLang="ru-RU" sz="2800" b="1" dirty="0">
                <a:solidFill>
                  <a:srgbClr val="002060"/>
                </a:solidFill>
              </a:rPr>
              <a:t> </a:t>
            </a:r>
            <a:endParaRPr lang="ru-RU" altLang="ru-RU" sz="2800" b="1" dirty="0">
              <a:solidFill>
                <a:srgbClr val="002060"/>
              </a:solidFill>
            </a:endParaRPr>
          </a:p>
          <a:p>
            <a:r>
              <a:rPr lang="ru-RU" altLang="ru-RU" sz="2800" b="1" dirty="0">
                <a:solidFill>
                  <a:srgbClr val="002060"/>
                </a:solidFill>
              </a:rPr>
              <a:t>Базы данных: </a:t>
            </a:r>
            <a:r>
              <a:rPr lang="de-DE" altLang="ru-RU" sz="2800" b="1" dirty="0">
                <a:solidFill>
                  <a:srgbClr val="002060"/>
                </a:solidFill>
              </a:rPr>
              <a:t>http://www.oecd-nea.org/janis</a:t>
            </a:r>
            <a:endParaRPr lang="ru-RU" altLang="ru-RU" sz="2800" b="1" dirty="0">
              <a:solidFill>
                <a:srgbClr val="002060"/>
              </a:solidFill>
            </a:endParaRPr>
          </a:p>
        </p:txBody>
      </p:sp>
      <p:sp>
        <p:nvSpPr>
          <p:cNvPr id="2" name="Slide Number Placeholder 1">
            <a:extLst>
              <a:ext uri="{FF2B5EF4-FFF2-40B4-BE49-F238E27FC236}">
                <a16:creationId xmlns:a16="http://schemas.microsoft.com/office/drawing/2014/main" id="{256307DB-735E-E434-F070-C0A9402D36CF}"/>
              </a:ext>
            </a:extLst>
          </p:cNvPr>
          <p:cNvSpPr>
            <a:spLocks noGrp="1"/>
          </p:cNvSpPr>
          <p:nvPr>
            <p:ph type="sldNum" sz="quarter" idx="12"/>
          </p:nvPr>
        </p:nvSpPr>
        <p:spPr/>
        <p:txBody>
          <a:bodyPr/>
          <a:lstStyle/>
          <a:p>
            <a:pPr>
              <a:defRPr/>
            </a:pPr>
            <a:fld id="{064D6751-8AE4-44B0-AA5F-981861BB2BA7}" type="slidenum">
              <a:rPr lang="en-US" altLang="ru-RU" smtClean="0"/>
              <a:pPr>
                <a:defRPr/>
              </a:pPr>
              <a:t>9</a:t>
            </a:fld>
            <a:endParaRPr lang="en-US" altLang="ru-RU"/>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8744</TotalTime>
  <Words>4843</Words>
  <Application>Microsoft Macintosh PowerPoint</Application>
  <PresentationFormat>On-screen Show (4:3)</PresentationFormat>
  <Paragraphs>344</Paragraphs>
  <Slides>76</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3" baseType="lpstr">
      <vt:lpstr>Arial</vt:lpstr>
      <vt:lpstr>Cambria Math</vt:lpstr>
      <vt:lpstr>Times New Roman</vt:lpstr>
      <vt:lpstr>TimesNewRomanPSMT</vt:lpstr>
      <vt:lpstr>Wingdings</vt:lpstr>
      <vt:lpstr>Default Design</vt:lpstr>
      <vt:lpstr>CorelDRAW</vt:lpstr>
      <vt:lpstr>Методы определения масс атомных ядер</vt:lpstr>
      <vt:lpstr>Масса атомного ядра</vt:lpstr>
      <vt:lpstr>Масса атомного ядра</vt:lpstr>
      <vt:lpstr>Формула Вайцзеккера</vt:lpstr>
      <vt:lpstr>Формула Вайцзеккера</vt:lpstr>
      <vt:lpstr>Энергия связи</vt:lpstr>
      <vt:lpstr>Магические числа</vt:lpstr>
      <vt:lpstr>Предсказания энергии связи различных массовых формул для изотопов Sn</vt:lpstr>
      <vt:lpstr>Данные по массам ядер</vt:lpstr>
      <vt:lpstr>Методы определения масс атомных ядер</vt:lpstr>
      <vt:lpstr>1. Метод измерения энергии реакции</vt:lpstr>
      <vt:lpstr>Энергетический баланс β-распада</vt:lpstr>
      <vt:lpstr>Karlsruhe Tritium Neutrino Experiment (KATRIN) KIT, Karlsruhe, Germany</vt:lpstr>
      <vt:lpstr>Karlsruhe Tritium Neutrino Experiment (KATRIN) KIT, Karlsruhe, Germany</vt:lpstr>
      <vt:lpstr>Измерение энергии реакции Q</vt:lpstr>
      <vt:lpstr>Измерение 𝛼-спектров</vt:lpstr>
      <vt:lpstr>2. Методы определения масс ядер  с помощью магнитного анализа и времени пролёта  (Bρ-TOF)</vt:lpstr>
      <vt:lpstr>Определение масс ядер  с помощью магнитного анализа</vt:lpstr>
      <vt:lpstr>Определение масс ядер  с помощью магнитного анализа</vt:lpstr>
      <vt:lpstr>Определение масс ядер  с помощью магнитного анализа</vt:lpstr>
      <vt:lpstr>Mass Analyzer of Super Heavy Atoms (MASHA) ЛЯР ОИЯИ, Дубна, РФ</vt:lpstr>
      <vt:lpstr>PowerPoint Presentation</vt:lpstr>
      <vt:lpstr>Измерение масс ядер методом времени пролёта (Bρ-TOF)</vt:lpstr>
      <vt:lpstr>Измерение масс ядер методом времени пролёта (Bρ-TOF)</vt:lpstr>
      <vt:lpstr>3. Многопроходный TOF спектрометр The Multi-Reflection Time-of-Flight Mass Spectrograph (MRTOF)</vt:lpstr>
      <vt:lpstr>Идентификация на основе измерений энергии и времени пролета (E-t-метод)</vt:lpstr>
      <vt:lpstr>Рефлектрон, 1972 г.</vt:lpstr>
      <vt:lpstr>Многопроходный TOF спектрометр M/ΔM ≈ 100,000</vt:lpstr>
      <vt:lpstr>KEK-MRTOF RIKEN, Japan</vt:lpstr>
      <vt:lpstr>KEK-MRTOF RIKEN, Japan</vt:lpstr>
      <vt:lpstr>4. Метод измерения циклотронной частоты (Cyclotron Frequency)</vt:lpstr>
      <vt:lpstr>MISTRAL spectrometer CERN, Switzerland</vt:lpstr>
      <vt:lpstr>5. Измерение масс атомных ядер в накопительном кольце (Experimental Storage Rings Methods,  ESR-TOF)</vt:lpstr>
      <vt:lpstr>Измерение масс атомных ядер в накопительном кольце</vt:lpstr>
      <vt:lpstr>Experimental Storage Ring (ESR) 1990, GSI, Germany</vt:lpstr>
      <vt:lpstr>Experimental Storage Ring (ESR) 1990, GSI, Germany</vt:lpstr>
      <vt:lpstr>Experimental Storage Ring (ESR) 1990, GSI, Germany</vt:lpstr>
      <vt:lpstr>Experimental Storage Ring (ESR) 1990, GSI, Germany</vt:lpstr>
      <vt:lpstr>Heavy Ion Research Facility in Lanzhou the Cooler-Storage-Ring HIRFL-CSRe, Lanzhou, China</vt:lpstr>
      <vt:lpstr>Heavy Ion Research Facility in Lanzhou the Cooler-Storage-Ring HIRFL-CSRe, Lanzhou, China</vt:lpstr>
      <vt:lpstr>6. Ловушки Пеннинга и Паули (Ion Traps)</vt:lpstr>
      <vt:lpstr>Ловушки Пеннинга и Паули</vt:lpstr>
      <vt:lpstr>Ловушка Паули</vt:lpstr>
      <vt:lpstr>Ловушка Пеннинга</vt:lpstr>
      <vt:lpstr>Ловушка Пеннинга</vt:lpstr>
      <vt:lpstr>TRIGA-Trap double-Penning trap mass spectrometer Research reactor TRIGA, Mainz, Germany</vt:lpstr>
      <vt:lpstr>Проект PI-TRAP Петербургский институт ядерной физики, Гатчина, РФ</vt:lpstr>
      <vt:lpstr>Манипуляция с ионами, захваченными в ловушку</vt:lpstr>
      <vt:lpstr>Методы определения циклотронной частоты</vt:lpstr>
      <vt:lpstr>6.1. Метод времяпролетного ионного циклотронного резонанса </vt:lpstr>
      <vt:lpstr>6.1. Метод времяпролетного ионного циклотронного резонанса </vt:lpstr>
      <vt:lpstr>6.2. Метод быстрого Фурье-преобразования</vt:lpstr>
      <vt:lpstr>6.2. Метод быстрого Фурье-преобразования</vt:lpstr>
      <vt:lpstr>6.3. Метод фазового отображения</vt:lpstr>
      <vt:lpstr>6.3. Метод фазового отображения</vt:lpstr>
      <vt:lpstr>6.3. Метод фазового отображения</vt:lpstr>
      <vt:lpstr>6.3. Метод фазового отображения</vt:lpstr>
      <vt:lpstr>PowerPoint Presentation</vt:lpstr>
      <vt:lpstr>PowerPoint Presentation</vt:lpstr>
      <vt:lpstr>PowerPoint Presentation</vt:lpstr>
      <vt:lpstr>PowerPoint Presentation</vt:lpstr>
      <vt:lpstr>PowerPoint Presentation</vt:lpstr>
      <vt:lpstr>PowerPoint Presentation</vt:lpstr>
      <vt:lpstr>Penning-trap mass spectrometers at radioactive ion beam facilities</vt:lpstr>
      <vt:lpstr>Сравнение методов измерения массы</vt:lpstr>
      <vt:lpstr>Сравнение методов измерения массы</vt:lpstr>
      <vt:lpstr>Сравнение методов измерения массы</vt:lpstr>
      <vt:lpstr>Сравнение методов измерения массы</vt:lpstr>
      <vt:lpstr>Сравнение методов измерения массы</vt:lpstr>
      <vt:lpstr>Точность измерения масс</vt:lpstr>
      <vt:lpstr>Точность измерения масс</vt:lpstr>
      <vt:lpstr>Измерения масс ядер</vt:lpstr>
      <vt:lpstr>Измерения масс ядер</vt:lpstr>
      <vt:lpstr>Измерения масс ядер</vt:lpstr>
      <vt:lpstr>Active research groups for mass measurements worldwide.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Yakushev</dc:creator>
  <cp:lastModifiedBy>Andrey Isaev</cp:lastModifiedBy>
  <cp:revision>606</cp:revision>
  <cp:lastPrinted>2001-03-15T17:35:28Z</cp:lastPrinted>
  <dcterms:created xsi:type="dcterms:W3CDTF">2001-10-26T22:02:03Z</dcterms:created>
  <dcterms:modified xsi:type="dcterms:W3CDTF">2024-04-04T11:36:03Z</dcterms:modified>
</cp:coreProperties>
</file>